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  <p:sldMasterId id="2147483683" r:id="rId2"/>
  </p:sldMasterIdLst>
  <p:notesMasterIdLst>
    <p:notesMasterId r:id="rId3"/>
  </p:notesMasterIdLst>
  <p:sldIdLst>
    <p:sldId id="449" r:id="rId4"/>
    <p:sldId id="476" r:id="rId5"/>
    <p:sldId id="490" r:id="rId6"/>
    <p:sldId id="462" r:id="rId7"/>
    <p:sldId id="450" r:id="rId8"/>
    <p:sldId id="451" r:id="rId9"/>
    <p:sldId id="475" r:id="rId10"/>
    <p:sldId id="536" r:id="rId11"/>
    <p:sldId id="459" r:id="rId12"/>
    <p:sldId id="474" r:id="rId13"/>
    <p:sldId id="460" r:id="rId14"/>
    <p:sldId id="477" r:id="rId15"/>
    <p:sldId id="491" r:id="rId16"/>
    <p:sldId id="537" r:id="rId17"/>
    <p:sldId id="538" r:id="rId18"/>
    <p:sldId id="494" r:id="rId19"/>
    <p:sldId id="539" r:id="rId20"/>
    <p:sldId id="540" r:id="rId21"/>
    <p:sldId id="525" r:id="rId22"/>
    <p:sldId id="543" r:id="rId23"/>
    <p:sldId id="544" r:id="rId24"/>
    <p:sldId id="492" r:id="rId25"/>
    <p:sldId id="493" r:id="rId26"/>
    <p:sldId id="265" r:id="rId27"/>
    <p:sldId id="495" r:id="rId28"/>
    <p:sldId id="541" r:id="rId29"/>
    <p:sldId id="533" r:id="rId30"/>
    <p:sldId id="530" r:id="rId31"/>
    <p:sldId id="534" r:id="rId32"/>
    <p:sldId id="505" r:id="rId33"/>
    <p:sldId id="545" r:id="rId34"/>
    <p:sldId id="535" r:id="rId35"/>
    <p:sldId id="542" r:id="rId36"/>
    <p:sldId id="510" r:id="rId37"/>
    <p:sldId id="511" r:id="rId38"/>
    <p:sldId id="488" r:id="rId39"/>
    <p:sldId id="509" r:id="rId40"/>
    <p:sldId id="479" r:id="rId41"/>
    <p:sldId id="478" r:id="rId42"/>
    <p:sldId id="507" r:id="rId43"/>
    <p:sldId id="489" r:id="rId44"/>
    <p:sldId id="512" r:id="rId45"/>
    <p:sldId id="481" r:id="rId46"/>
    <p:sldId id="514" r:id="rId47"/>
    <p:sldId id="515" r:id="rId48"/>
    <p:sldId id="516" r:id="rId49"/>
  </p:sldIdLst>
  <p:sldSz cx="9144000" cy="6858000" type="screen4x3"/>
  <p:notesSz cx="6858000" cy="9144000"/>
  <p:embeddedFontLst>
    <p:embeddedFont>
      <p:font typeface="Lucida Sans Unicode" panose="020B0602030504020204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T Sans Narrow" panose="020B0506020203020204" pitchFamily="34" charset="-52"/>
      <p:regular r:id="rId56"/>
      <p:bold r:id="rId57"/>
    </p:embeddedFont>
    <p:embeddedFont>
      <p:font typeface="PT Sans Caption" panose="020B0603020203020204" pitchFamily="34" charset="-52"/>
      <p:regular r:id="rId58"/>
      <p:bold r:id="rId59"/>
    </p:embeddedFont>
  </p:embeddedFontLst>
  <p:custDataLst>
    <p:tags r:id="rId50"/>
  </p:custDataLst>
  <p:defaultTextStyle>
    <a:defPPr>
      <a:defRPr lang="en-GB"/>
    </a:defPPr>
    <a:lvl1pPr marL="0" indent="0" algn="l" defTabSz="449262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bg1"/>
        </a:solidFill>
        <a:effectLst/>
        <a:latin typeface="Arial" pitchFamily="34" charset="0"/>
        <a:ea typeface="Lucida Sans Unicode" pitchFamily="34" charset="0"/>
      </a:defRPr>
    </a:lvl1pPr>
    <a:lvl2pPr marL="742950" indent="-285750" algn="l" defTabSz="449262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bg1"/>
        </a:solidFill>
        <a:effectLst/>
        <a:latin typeface="Arial" pitchFamily="34" charset="0"/>
        <a:ea typeface="Lucida Sans Unicode" pitchFamily="34" charset="0"/>
      </a:defRPr>
    </a:lvl2pPr>
    <a:lvl3pPr marL="1143000" indent="-228600" algn="l" defTabSz="449262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bg1"/>
        </a:solidFill>
        <a:effectLst/>
        <a:latin typeface="Arial" pitchFamily="34" charset="0"/>
        <a:ea typeface="Lucida Sans Unicode" pitchFamily="34" charset="0"/>
      </a:defRPr>
    </a:lvl3pPr>
    <a:lvl4pPr marL="1600200" indent="-228600" algn="l" defTabSz="449262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bg1"/>
        </a:solidFill>
        <a:effectLst/>
        <a:latin typeface="Arial" pitchFamily="34" charset="0"/>
        <a:ea typeface="Lucida Sans Unicode" pitchFamily="34" charset="0"/>
      </a:defRPr>
    </a:lvl4pPr>
    <a:lvl5pPr marL="2057400" indent="-228600" algn="l" defTabSz="449262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bg1"/>
        </a:solidFill>
        <a:effectLst/>
        <a:latin typeface="Arial" pitchFamily="34" charset="0"/>
        <a:ea typeface="Lucida Sans Unicode" pitchFamily="34" charset="0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87273" autoAdjust="0"/>
  </p:normalViewPr>
  <p:slideViewPr>
    <p:cSldViewPr>
      <p:cViewPr varScale="1">
        <p:scale>
          <a:sx n="114" d="100"/>
          <a:sy n="114" d="100"/>
        </p:scale>
        <p:origin x="0" y="0"/>
      </p:cViewPr>
    </p:cSldViewPr>
  </p:slideViewPr>
  <p:notesViewPr>
    <p:cSldViewPr>
      <p:cViewPr varScale="1">
        <p:scale>
          <a:sx n="59" d="100"/>
          <a:sy n="59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slide" Target="slides/slide40.xml" /><Relationship Id="rId44" Type="http://schemas.openxmlformats.org/officeDocument/2006/relationships/slide" Target="slides/slide41.xml" /><Relationship Id="rId45" Type="http://schemas.openxmlformats.org/officeDocument/2006/relationships/slide" Target="slides/slide42.xml" /><Relationship Id="rId46" Type="http://schemas.openxmlformats.org/officeDocument/2006/relationships/slide" Target="slides/slide43.xml" /><Relationship Id="rId47" Type="http://schemas.openxmlformats.org/officeDocument/2006/relationships/slide" Target="slides/slide44.xml" /><Relationship Id="rId48" Type="http://schemas.openxmlformats.org/officeDocument/2006/relationships/slide" Target="slides/slide45.xml" /><Relationship Id="rId49" Type="http://schemas.openxmlformats.org/officeDocument/2006/relationships/slide" Target="slides/slide46.xml" /><Relationship Id="rId5" Type="http://schemas.openxmlformats.org/officeDocument/2006/relationships/slide" Target="slides/slide2.xml" /><Relationship Id="rId50" Type="http://schemas.openxmlformats.org/officeDocument/2006/relationships/tags" Target="tags/tag1.xml" /><Relationship Id="rId51" Type="http://schemas.openxmlformats.org/officeDocument/2006/relationships/font" Target="fonts/font1.fntdata" /><Relationship Id="rId52" Type="http://schemas.openxmlformats.org/officeDocument/2006/relationships/font" Target="fonts/font2.fntdata" /><Relationship Id="rId53" Type="http://schemas.openxmlformats.org/officeDocument/2006/relationships/font" Target="fonts/font3.fntdata" /><Relationship Id="rId54" Type="http://schemas.openxmlformats.org/officeDocument/2006/relationships/font" Target="fonts/font4.fntdata" /><Relationship Id="rId55" Type="http://schemas.openxmlformats.org/officeDocument/2006/relationships/font" Target="fonts/font5.fntdata" /><Relationship Id="rId56" Type="http://schemas.openxmlformats.org/officeDocument/2006/relationships/font" Target="fonts/font6.fntdata" /><Relationship Id="rId57" Type="http://schemas.openxmlformats.org/officeDocument/2006/relationships/font" Target="fonts/font7.fntdata" /><Relationship Id="rId58" Type="http://schemas.openxmlformats.org/officeDocument/2006/relationships/font" Target="fonts/font8.fntdata" /><Relationship Id="rId59" Type="http://schemas.openxmlformats.org/officeDocument/2006/relationships/font" Target="fonts/font9.fntdata" /><Relationship Id="rId6" Type="http://schemas.openxmlformats.org/officeDocument/2006/relationships/slide" Target="slides/slide3.xml" /><Relationship Id="rId60" Type="http://schemas.openxmlformats.org/officeDocument/2006/relationships/presProps" Target="presProps.xml" /><Relationship Id="rId61" Type="http://schemas.openxmlformats.org/officeDocument/2006/relationships/viewProps" Target="viewProps.xml" /><Relationship Id="rId62" Type="http://schemas.openxmlformats.org/officeDocument/2006/relationships/theme" Target="theme/theme1.xml" /><Relationship Id="rId63" Type="http://schemas.openxmlformats.org/officeDocument/2006/relationships/tableStyles" Target="tableStyles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/>
      <p:sp>
        <p:nvSpPr>
          <p:cNvPr id="3074" name="AutoShape 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75" name="Auto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  <a:miter lim="800000"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76" name="Auto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  <a:miter lim="800000"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77" name="Auto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  <a:miter lim="800000"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78" name="Text Box 5"/>
          <p:cNvSpPr/>
          <p:nvPr/>
        </p:nvSpPr>
        <p:spPr>
          <a:xfrm>
            <a:off x="0" y="0"/>
            <a:ext cx="2971800" cy="460375"/>
          </a:xfrm>
          <a:prstGeom prst="rect">
            <a:avLst/>
          </a:prstGeom>
          <a:noFill/>
          <a:ln>
            <a:noFill/>
            <a:round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000000"/>
                </a:solidFill>
                <a:latin typeface="Arial"/>
                <a:ea typeface="+mn-ea"/>
                <a:cs typeface="Lucida Sans Unicode" charset="0"/>
              </a:defRPr>
            </a:lvl1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Lucida Sans Unicode" charset="0"/>
            </a:endParaRPr>
          </a:p>
        </p:txBody>
      </p:sp>
      <p:sp>
        <p:nvSpPr>
          <p:cNvPr id="3080" name="Rectangl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73100"/>
            <a:ext cx="4565650" cy="3443288"/>
          </a:xfrm>
          <a:prstGeom prst="rect">
            <a:avLst/>
          </a:prstGeom>
          <a:noFill/>
          <a:ln w="12600">
            <a:solidFill>
              <a:prstClr val="black"/>
            </a:solidFill>
            <a:miter lim="800000"/>
          </a:ln>
        </p:spPr>
      </p:sp>
      <p:sp>
        <p:nvSpPr>
          <p:cNvPr id="3081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3082" name="Text Box 9"/>
          <p:cNvSpPr/>
          <p:nvPr/>
        </p:nvSpPr>
        <p:spPr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  <a:round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083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DC1FDB3-55E7-4156-B7D8-1A5D65093764}" type="slidenum">
              <a:rPr lang="ru-RU" altLang="ru-RU" sz="1200">
                <a:solidFill>
                  <a:srgbClr val="000000"/>
                </a:solidFill>
              </a:rPr>
              <a:t>*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12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Имеем большой опыт оснащения границ РФ, большие расстояния, разные условия. Условия на Северном Кавказе кажутся нам близкими</a:t>
            </a:r>
            <a:r>
              <a:t> </a:t>
            </a:r>
            <a:r>
              <a:t>к приграничным условиям Боливии. Вот какими ТСО мы решаем подобные задачи в данном регионе.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25D1CEDF-6CD5-453D-96C3-A582312F156B}" type="slidenum">
              <a:rPr lang="ru-RU" altLang="ru-RU" sz="1200">
                <a:solidFill>
                  <a:srgbClr val="000000"/>
                </a:solidFill>
              </a:rPr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2355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Комплекс Центавр позволит экономно использовать ограниченные человеческие ресурсы и повысить эффективность работы пограничных нарядов. Может эксплуатироваться не только в условиях открытых пространств, но и лесистой, среднепересеченной и горной местности без предварительной инженерной подготовки в любое время года и суток. </a:t>
            </a:r>
            <a:br/>
          </a:p>
          <a:p>
            <a:pPr lvl="0"/>
            <a:br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AA03072F-EC2F-4480-9EB1-27BE2323BA72}" type="slidenum">
              <a:rPr lang="ru-RU" altLang="ru-RU" sz="1200">
                <a:solidFill>
                  <a:srgbClr val="000000"/>
                </a:solidFill>
              </a:rPr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2560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Работа комплекса при комплектации с охранными извещателями заключается в следующем. При работе комплекса в автоматическом режиме, поворотное устройство направляет видеокамеру и тепловизор в заранее настроенные оператором точки наблюдения.</a:t>
            </a:r>
          </a:p>
          <a:p>
            <a:pPr lvl="0"/>
            <a:r>
              <a:t>При сработке одного из извещателей он формирует извещение о тревоге, далее оно по радиоканалу передается на пост мониторинга и носимый комплект «Уником-1-Н», который направляет извещение на индивидуальные оповещатели «Уником-Амулет». Одновременно с этим пост мониторинга подаёт команду на поворотное устройство, которое автоматически направляет видеокамеру и тепловизор, в место срабатывания извещателя, дальнейшее управление поворотным устройством, видеокамерой и тепловизором, оператор может производить вручную. </a:t>
            </a:r>
          </a:p>
          <a:p>
            <a:pPr lvl="0"/>
            <a:r>
              <a:t>Позиции нахождения извещателей заранее настроены оператором. При поступлении тревожного извещения на индивидуальный оповещатель «Уником-Амулет» происходит его фиксация и выдача индивидуального звукового, светового и вибрационного оповещения (посредством входящих в его состав звукового, светового и вибрационного оповещателей).</a:t>
            </a:r>
          </a:p>
          <a:p/>
          <a:p/>
        </p:txBody>
      </p:sp>
      <p:sp>
        <p:nvSpPr>
          <p:cNvPr id="2560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118C91C8-5ED9-4874-B3C4-871C58E700B4}" type="slidenum">
              <a:rPr lang="ru-RU" altLang="ru-RU" sz="1200">
                <a:solidFill>
                  <a:srgbClr val="000000"/>
                </a:solidFill>
              </a:rPr>
              <a:t>11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2765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Скорпион применяется в качестве быстроразворачиваемого мобильного вспомогательного средства охраны, позволяет вести наблюдение за большими открытыми пространствами, объектами, находящимися на значительном удалении. В салоне автомобиля расположено рабочее место оператора,                  ЖК-монитор, контроллер управления поворотными камерами PTZ AV-P65 и встроенная панель управления комплектом автономного питания STL-724.</a:t>
            </a:r>
          </a:p>
          <a:p>
            <a:pPr lvl="0"/>
            <a:r>
              <a:t>В грузовом отсеке автомобиля установлены пневматическая мачта STS-10904, оборудованная поворотным устройством SDP-881, видеокамерой дальнего обзора SDP-8083 и тепловизором SDP-8815M, контроллер управления оборудованием, комплект автономного питания STL-724, воздушный компрессор с блоком автоматики, аккумуляторный блок, зарядное устройство и шкаф монтажный.</a:t>
            </a:r>
          </a:p>
          <a:p>
            <a:pPr lvl="0"/>
            <a:r>
              <a:t>Оснащен комплектом ночного вождения </a:t>
            </a:r>
            <a:r>
              <a:t>STL</a:t>
            </a:r>
            <a:r>
              <a:t>-8870 предназначен для управления автомобилем в ночное время суток.</a:t>
            </a:r>
          </a:p>
          <a:p>
            <a:pPr lvl="0"/>
            <a:r>
              <a:t>Комплект ночного вождения </a:t>
            </a:r>
            <a:r>
              <a:t>STL</a:t>
            </a:r>
            <a:r>
              <a:t>-8870 представляет собой тепловизор установленный на автомобиле и планшет со специальным программным обеспечением.</a:t>
            </a:r>
          </a:p>
          <a:p/>
        </p:txBody>
      </p:sp>
      <p:sp>
        <p:nvSpPr>
          <p:cNvPr id="2765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A5416BE5-497E-4B39-863F-6BA2C1E00FFC}" type="slidenum">
              <a:rPr lang="ru-RU" altLang="ru-RU" sz="1200">
                <a:solidFill>
                  <a:srgbClr val="000000"/>
                </a:solidFill>
              </a:rPr>
              <a:t>12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2969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Возможно использование оборудования комплекса на базе автомобиля местного производства.</a:t>
            </a:r>
          </a:p>
          <a:p/>
        </p:txBody>
      </p:sp>
      <p:sp>
        <p:nvSpPr>
          <p:cNvPr id="2970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7436079E-8BF3-4982-AE18-33DFD8029E34}" type="slidenum">
              <a:rPr lang="ru-RU" altLang="ru-RU" sz="1200">
                <a:solidFill>
                  <a:srgbClr val="000000"/>
                </a:solidFill>
              </a:rPr>
              <a:t>13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3174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With the help of night driving system it is possible to perform discrete surveillance. 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89ADB5B2-BF4A-4941-9209-275A2D8ADA67}" type="slidenum">
              <a:rPr lang="ru-RU" altLang="ru-RU" sz="1200">
                <a:solidFill>
                  <a:srgbClr val="000000"/>
                </a:solidFill>
              </a:rPr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3379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Play video</a:t>
            </a:r>
          </a:p>
          <a:p/>
        </p:txBody>
      </p:sp>
      <p:sp>
        <p:nvSpPr>
          <p:cNvPr id="3379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DD13BE16-B8F0-4958-A77D-0AE2E1356A0A}" type="slidenum">
              <a:rPr lang="ru-RU" altLang="ru-RU" sz="1200">
                <a:solidFill>
                  <a:srgbClr val="000000"/>
                </a:solidFill>
              </a:rPr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3584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3584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8744776D-0026-40C2-8F1E-646361F259FD}" type="slidenum">
              <a:rPr lang="ru-RU" altLang="ru-RU" sz="1200">
                <a:solidFill>
                  <a:srgbClr val="000000"/>
                </a:solidFill>
              </a:rPr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3789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video and thermal-imaging cameras visually display targets as for coordinates provided by radar. 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45CA17D0-E8EF-4D68-9E1C-2717D53F4B3F}" type="slidenum">
              <a:rPr lang="ru-RU" altLang="ru-RU" sz="1200">
                <a:solidFill>
                  <a:srgbClr val="000000"/>
                </a:solidFill>
              </a:rPr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3993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3994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E1A5A00-F4E4-497E-BE24-BF2587344B2D}" type="slidenum">
              <a:rPr lang="ru-RU" altLang="ru-RU" sz="1200">
                <a:solidFill>
                  <a:srgbClr val="000000"/>
                </a:solidFill>
              </a:rPr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4198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4198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FEF84570-6E34-42D6-9A05-E8DC4983DF78}" type="slidenum">
              <a:rPr lang="ru-RU" altLang="ru-RU" sz="1200">
                <a:solidFill>
                  <a:srgbClr val="000000"/>
                </a:solidFill>
              </a:rPr>
              <a:t>19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17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rPr lang="ru-RU" altLang="ru-RU"/>
              <a:t>Можно показать ролик </a:t>
            </a:r>
            <a:r>
              <a:rPr lang="en-US" altLang="en-US" sz="700" b="1"/>
              <a:t>Комплекс обеспечивает охрану открытых участков местности и периметров, подступов и путей передвижения к важным объектам, удаленных от станционных частей на расстояние до </a:t>
            </a:r>
            <a:r>
              <a:rPr lang="ru-RU" altLang="en-US" sz="700" b="1"/>
              <a:t>10000</a:t>
            </a:r>
            <a:r>
              <a:rPr lang="en-US" altLang="en-US" sz="700" b="1"/>
              <a:t> м. и предназначается для использования в качестве основного или вспомогательного рубежа охраны.</a:t>
            </a:r>
            <a:r>
              <a:rPr lang="en-US" altLang="en-US" sz="700"/>
              <a:t> Комплекс решает следующие задачи:</a:t>
            </a:r>
            <a:endParaRPr lang="ru-RU" altLang="en-US" sz="700" i="1"/>
          </a:p>
          <a:p>
            <a:pPr lvl="0"/>
            <a:r>
              <a:rPr lang="en-US" altLang="en-US" sz="700"/>
              <a:t>- интеллектуальное видеонаблюдение больших открытых пространств в реальном масштабе времени;</a:t>
            </a:r>
            <a:endParaRPr lang="ru-RU" altLang="en-US" sz="700" i="1"/>
          </a:p>
          <a:p>
            <a:pPr lvl="0"/>
            <a:r>
              <a:rPr lang="en-US" altLang="en-US" sz="700"/>
              <a:t>- автоматическое обнаружение и сопровождение целей поворотной видеокамерой и тепловизором – работа в режиме видеолокации;</a:t>
            </a:r>
            <a:endParaRPr lang="ru-RU" altLang="en-US" sz="700" i="1"/>
          </a:p>
          <a:p>
            <a:pPr lvl="0"/>
            <a:r>
              <a:rPr lang="en-US" altLang="en-US" sz="700"/>
              <a:t>- получение и интеллектуальная обработка извещений от охранных извещателей любого типа, установленных на охраняемом периметре;</a:t>
            </a:r>
            <a:endParaRPr lang="ru-RU" altLang="en-US" sz="700" i="1"/>
          </a:p>
          <a:p>
            <a:pPr lvl="0"/>
            <a:r>
              <a:rPr lang="en-US" altLang="en-US" sz="700"/>
              <a:t>- обеспечение собственной безопасности комплекса;</a:t>
            </a:r>
            <a:endParaRPr lang="ru-RU" altLang="en-US" sz="700" i="1"/>
          </a:p>
          <a:p>
            <a:pPr lvl="0"/>
            <a:r>
              <a:rPr lang="en-US" altLang="en-US" sz="700"/>
              <a:t>- автономное электропитание комплекса на основе энергии солнца;</a:t>
            </a:r>
            <a:endParaRPr lang="ru-RU" altLang="en-US" sz="700" i="1"/>
          </a:p>
          <a:p>
            <a:pPr lvl="0">
              <a:buFontTx/>
              <a:buChar char="-"/>
            </a:pPr>
            <a:r>
              <a:rPr lang="en-US" altLang="en-US" sz="700"/>
              <a:t>организация канала связи с удаленным постом мониторинга.</a:t>
            </a:r>
            <a:endParaRPr lang="ru-RU" altLang="en-US" sz="700"/>
          </a:p>
          <a:p>
            <a:pPr lvl="0">
              <a:buFontTx/>
              <a:buChar char="-"/>
            </a:pPr>
            <a:r>
              <a:rPr lang="ru-RU" altLang="en-US" sz="700"/>
              <a:t>Оборудование, размещённое в контроллере управления предназначено для электропитания нагрузки комплекса, поддержания уровня заряда АКБ, мониторинга работоспособности составных частей комплекса и обеспечения радиорелейной связи со станционным постом.  </a:t>
            </a:r>
            <a:endParaRPr lang="ru-RU" altLang="en-US" sz="700"/>
          </a:p>
          <a:p>
            <a:pPr lvl="0">
              <a:buFontTx/>
              <a:buChar char="-"/>
            </a:pPr>
            <a:r>
              <a:rPr lang="ru-RU" altLang="en-US" sz="700"/>
              <a:t>Система обладает полностью автономным питанием и управляется по беспроводному каналу передачи данных на расстоянии до 30 км (при условии прямой видимости).</a:t>
            </a:r>
            <a:endParaRPr lang="ru-RU" altLang="en-US" sz="700"/>
          </a:p>
          <a:p>
            <a:pPr lvl="0">
              <a:buFontTx/>
            </a:pPr>
            <a:r>
              <a:rPr lang="ru-RU" altLang="en-US" sz="700"/>
              <a:t>При установке системы “Observer” не требуется прокладывать кабели, т.к. система полностью автономна и имеет автономное электропитание на основе энергии ветра и солнца, а также аккумулятора высокой емкости с алгоритмами интеллектуального энергосбережения. Каждый комплекс может служить в качестве ретранслятора для аналогичного комплекса путём установки дополнительного комплекта системы обеспечения радиорелейного канала связи.</a:t>
            </a:r>
            <a:endParaRPr lang="ru-RU" altLang="en-US" sz="700"/>
          </a:p>
          <a:p>
            <a:pPr lvl="0">
              <a:buFontTx/>
            </a:pPr>
            <a:br>
              <a:rPr lang="ru-RU" altLang="en-US" sz="700"/>
            </a:br>
            <a:endParaRPr lang="ru-RU" altLang="en-US" sz="700" b="1" i="1"/>
          </a:p>
          <a:p>
            <a:pPr lvl="0"/>
            <a:endParaRPr lang="ru-RU" altLang="ru-RU" sz="70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4A573FF5-21F1-463F-95D5-F7D5333151DB}" type="slidenum">
              <a:rPr lang="ru-RU" altLang="ru-RU" sz="1200">
                <a:solidFill>
                  <a:srgbClr val="000000"/>
                </a:solidFill>
              </a:rPr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4403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Скорпион применяется в качестве быстроразворачиваемого мобильного вспомогательного средства охраны, позволяет вести наблюдение за большими открытыми пространствами, объектами, находящимися на значительном удалении. В салоне автомобиля расположено рабочее место оператора,                  ЖК-монитор, контроллер управления поворотными камерами PTZ AV-P65 и встроенная панель управления комплектом автономного питания STL-724.</a:t>
            </a:r>
          </a:p>
          <a:p>
            <a:pPr lvl="0"/>
            <a:r>
              <a:t>В грузовом отсеке автомобиля установлены пневматическая мачта STS-10904, оборудованная поворотным устройством SDP-881, видеокамерой дальнего обзора SDP-8083 и тепловизором SDP-8815M, контроллер управления оборудованием, комплект автономного питания STL-724, воздушный компрессор с блоком автоматики, аккумуляторный блок, зарядное устройство и шкаф монтажный.</a:t>
            </a:r>
          </a:p>
          <a:p>
            <a:pPr lvl="0"/>
            <a:r>
              <a:t>Оснащен комплектом ночного вождения </a:t>
            </a:r>
            <a:r>
              <a:t>STL</a:t>
            </a:r>
            <a:r>
              <a:t>-8870 предназначен для управления автомобилем в ночное время суток.</a:t>
            </a:r>
          </a:p>
          <a:p>
            <a:pPr lvl="0"/>
            <a:r>
              <a:t>Комплект ночного вождения </a:t>
            </a:r>
            <a:r>
              <a:t>STL</a:t>
            </a:r>
            <a:r>
              <a:t>-8870 представляет собой тепловизор установленный на автомобиле и планшет со специальным программным обеспечением.</a:t>
            </a:r>
          </a:p>
          <a:p/>
        </p:txBody>
      </p:sp>
      <p:sp>
        <p:nvSpPr>
          <p:cNvPr id="4403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A1405E71-D1EA-4B89-8BD1-FFAA80301BFE}" type="slidenum">
              <a:rPr lang="ru-RU" altLang="ru-RU" sz="1200">
                <a:solidFill>
                  <a:srgbClr val="000000"/>
                </a:solidFill>
              </a:rPr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4608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Возможно использование оборудования комплекса на базе автомобиля местного производства.</a:t>
            </a:r>
          </a:p>
          <a:p/>
        </p:txBody>
      </p:sp>
      <p:sp>
        <p:nvSpPr>
          <p:cNvPr id="4608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5E7AA818-FCEF-4DA8-937A-6ACF3D328146}" type="slidenum">
              <a:rPr lang="ru-RU" altLang="ru-RU" sz="1200">
                <a:solidFill>
                  <a:srgbClr val="000000"/>
                </a:solidFill>
              </a:rPr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4813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За счет комплекта для ночного вождения, возможно вести скрытое наблюдение за охраняемыми участками</a:t>
            </a: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90480165-81B7-47E7-A1F7-C641A140B1AC}" type="slidenum">
              <a:rPr lang="ru-RU" altLang="ru-RU" sz="1200">
                <a:solidFill>
                  <a:srgbClr val="000000"/>
                </a:solidFill>
              </a:rPr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017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Скорпион применяется в качестве быстроразворачиваемого мобильного вспомогательного средства охраны, позволяет вести наблюдение за большими открытыми пространствами, объектами, находящимися на значительном удалении. В салоне автомобиля расположено рабочее место оператора,                  ЖК-монитор, контроллер управления поворотными камерами PTZ AV-P65 и встроенная панель управления комплектом автономного питания STL-724.</a:t>
            </a:r>
          </a:p>
          <a:p>
            <a:pPr lvl="0"/>
            <a:r>
              <a:t>В грузовом отсеке автомобиля установлены пневматическая мачта STS-10904, оборудованная поворотным устройством SDP-881, видеокамерой дальнего обзора SDP-8083 и тепловизором SDP-8815M, контроллер управления оборудованием, комплект автономного питания STL-724, воздушный компрессор с блоком автоматики, аккумуляторный блок, зарядное устройство и шкаф монтажный.</a:t>
            </a:r>
          </a:p>
          <a:p>
            <a:pPr lvl="0"/>
            <a:r>
              <a:t>Оснащен комплектом ночного вождения </a:t>
            </a:r>
            <a:r>
              <a:t>STL</a:t>
            </a:r>
            <a:r>
              <a:t>-8870 предназначен для управления автомобилем в ночное время суток.</a:t>
            </a:r>
          </a:p>
          <a:p>
            <a:pPr lvl="0"/>
            <a:r>
              <a:t>Комплект ночного вождения </a:t>
            </a:r>
            <a:r>
              <a:t>STL</a:t>
            </a:r>
            <a:r>
              <a:t>-8870 представляет собой тепловизор установленный на автомобиле и планшет со специальным программным обеспечением.</a:t>
            </a:r>
          </a:p>
          <a:p/>
        </p:txBody>
      </p:sp>
      <p:sp>
        <p:nvSpPr>
          <p:cNvPr id="5018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C20D4BC-3423-4857-B06B-3EB933A91638}" type="slidenum">
              <a:rPr lang="ru-RU" altLang="ru-RU" sz="1200">
                <a:solidFill>
                  <a:srgbClr val="000000"/>
                </a:solidFill>
              </a:rPr>
              <a:t>23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325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Скорпион применяется в качестве быстроразворачиваемого мобильного вспомогательного средства охраны, позволяет вести наблюдение за большими открытыми пространствами, объектами, находящимися на значительном удалении. В салоне автомобиля расположено рабочее место оператора,                  ЖК-монитор, контроллер управления поворотными камерами PTZ AV-P65 и встроенная панель управления комплектом автономного питания STL-724.</a:t>
            </a:r>
          </a:p>
          <a:p>
            <a:pPr lvl="0"/>
            <a:r>
              <a:t>В грузовом отсеке автомобиля установлены пневматическая мачта STS-10904, оборудованная поворотным устройством SDP-881, видеокамерой дальнего обзора SDP-8083 и тепловизором SDP-8815M, контроллер управления оборудованием, комплект автономного питания STL-724, воздушный компрессор с блоком автоматики, аккумуляторный блок, зарядное устройство и шкаф монтажный.</a:t>
            </a:r>
          </a:p>
          <a:p>
            <a:pPr lvl="0"/>
            <a:r>
              <a:t>Оснащен комплектом ночного вождения </a:t>
            </a:r>
            <a:r>
              <a:t>STL</a:t>
            </a:r>
            <a:r>
              <a:t>-8870 предназначен для управления автомобилем в ночное время суток.</a:t>
            </a:r>
          </a:p>
          <a:p>
            <a:pPr lvl="0"/>
            <a:r>
              <a:t>Комплект ночного вождения </a:t>
            </a:r>
            <a:r>
              <a:t>STL</a:t>
            </a:r>
            <a:r>
              <a:t>-8870 представляет собой тепловизор установленный на автомобиле и планшет со специальным программным обеспечением.</a:t>
            </a:r>
          </a:p>
          <a:p/>
        </p:txBody>
      </p:sp>
      <p:sp>
        <p:nvSpPr>
          <p:cNvPr id="5325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2AB60CB-04F4-453C-AF19-0577D9F96929}" type="slidenum">
              <a:rPr lang="ru-RU" altLang="ru-RU" sz="1200">
                <a:solidFill>
                  <a:srgbClr val="000000"/>
                </a:solidFill>
              </a:rPr>
              <a:t>25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529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5530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F3C8438F-2140-4516-8411-9986A00172C8}" type="slidenum">
              <a:rPr lang="ru-RU" altLang="ru-RU" sz="1200">
                <a:solidFill>
                  <a:srgbClr val="000000"/>
                </a:solidFill>
              </a:rPr>
              <a:t>26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734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5734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84257892-581C-4FEB-8E38-84E69025E627}" type="slidenum">
              <a:rPr lang="ru-RU" altLang="ru-RU" sz="1200">
                <a:solidFill>
                  <a:srgbClr val="000000"/>
                </a:solidFill>
              </a:rPr>
              <a:t>27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5939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5939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A936B0A1-7A98-4894-BFC0-8DC0EEBB33CA}" type="slidenum">
              <a:rPr lang="ru-RU" altLang="ru-RU" sz="1200">
                <a:solidFill>
                  <a:srgbClr val="000000"/>
                </a:solidFill>
              </a:rPr>
              <a:t>28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6451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6451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28EAC045-AFBC-4576-B1A6-7665AD37A62D}" type="slidenum">
              <a:rPr lang="ru-RU" altLang="ru-RU" sz="1200">
                <a:solidFill>
                  <a:srgbClr val="000000"/>
                </a:solidFill>
              </a:rPr>
              <a:t>32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6656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/>
        </p:txBody>
      </p:sp>
      <p:sp>
        <p:nvSpPr>
          <p:cNvPr id="6656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B9DC6828-D14F-47A0-BDA5-C68950F798F9}" type="slidenum">
              <a:rPr lang="ru-RU" altLang="ru-RU" sz="1200">
                <a:solidFill>
                  <a:srgbClr val="000000"/>
                </a:solidFill>
              </a:rPr>
              <a:t>33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921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ТТХ. В составе комплекса имеется возможность использования видеокамер и тепловизора с различной дальностью наблюдения. </a:t>
            </a:r>
          </a:p>
          <a:p>
            <a:pPr lvl="0"/>
            <a:r>
              <a:t>Встроенный обогрев объектива камеры помогает бороться с наледью в условиях высокогорья. 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A524713A-7278-44E9-9636-C4E2C6A627F0}" type="slidenum">
              <a:rPr lang="ru-RU" altLang="ru-RU" sz="1200">
                <a:solidFill>
                  <a:srgbClr val="000000"/>
                </a:solidFill>
              </a:rPr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6861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58D8A0D4-95DF-46C0-B64A-94ABB40B6C93}" type="slidenum">
              <a:rPr lang="ru-RU" altLang="ru-RU" sz="1200">
                <a:solidFill>
                  <a:srgbClr val="000000"/>
                </a:solidFill>
              </a:rPr>
              <a:t>34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168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F738D9AE-8E32-40E6-B390-46A05C899588}" type="slidenum">
              <a:rPr lang="ru-RU" altLang="ru-RU" sz="1200">
                <a:solidFill>
                  <a:srgbClr val="000000"/>
                </a:solidFill>
              </a:rPr>
              <a:t>36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373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DE385D56-332E-4486-A2E6-A1C9407F1551}" type="slidenum">
              <a:rPr lang="ru-RU" altLang="ru-RU" sz="1200">
                <a:solidFill>
                  <a:srgbClr val="000000"/>
                </a:solidFill>
              </a:rPr>
              <a:t>37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577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A4ADAEC-1470-4782-B830-DA6D2AEACB1D}" type="slidenum">
              <a:rPr lang="ru-RU" altLang="ru-RU" sz="1200">
                <a:solidFill>
                  <a:srgbClr val="000000"/>
                </a:solidFill>
              </a:rPr>
              <a:t>38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782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7C23B8AD-8EF1-42A3-8DF9-A39DB2E68FC1}" type="slidenum">
              <a:rPr lang="ru-RU" altLang="ru-RU" sz="1200">
                <a:solidFill>
                  <a:srgbClr val="000000"/>
                </a:solidFill>
              </a:rPr>
              <a:t>39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7987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1F1C72F5-44C4-450D-9464-0AE30935F73F}" type="slidenum">
              <a:rPr lang="ru-RU" altLang="ru-RU" sz="1200">
                <a:solidFill>
                  <a:srgbClr val="000000"/>
                </a:solidFill>
              </a:rPr>
              <a:t>40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8192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906B02DE-B48B-4518-B193-7080ECA9EF23}" type="slidenum">
              <a:rPr lang="ru-RU" altLang="ru-RU" sz="1200">
                <a:solidFill>
                  <a:srgbClr val="000000"/>
                </a:solidFill>
              </a:rPr>
              <a:t>41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8397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E9EA3926-68E2-44BD-9518-8498DF29BAAB}" type="slidenum">
              <a:rPr lang="ru-RU" altLang="ru-RU" sz="1200">
                <a:solidFill>
                  <a:srgbClr val="000000"/>
                </a:solidFill>
              </a:rPr>
              <a:t>42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8601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DA5B73BF-2DBB-41A8-BB7F-EB2863522DF7}" type="slidenum">
              <a:rPr lang="ru-RU" altLang="ru-RU" sz="1200">
                <a:solidFill>
                  <a:srgbClr val="000000"/>
                </a:solidFill>
              </a:rPr>
              <a:t>43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8806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C519B77-00B2-4E2E-A1CF-7C4EFD6BE67D}" type="slidenum">
              <a:rPr lang="ru-RU" altLang="ru-RU" sz="1200">
                <a:solidFill>
                  <a:srgbClr val="000000"/>
                </a:solidFill>
              </a:rPr>
              <a:t>44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1126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rPr lang="ru-RU" altLang="ru-RU" sz="500"/>
              <a:t>Отметить передачу данных на 30 км, малообслуживаемая система, на акб, если нет солнца, нет ветра может работать 9 суток.</a:t>
            </a:r>
            <a:endParaRPr lang="ru-RU" altLang="ru-RU" sz="500"/>
          </a:p>
          <a:p>
            <a:pPr lvl="0"/>
            <a:r>
              <a:rPr lang="ru-RU" altLang="ru-RU" sz="500"/>
              <a:t>Все поставляется в комплекте, преднастроенное: все блоки питания, кабели, пр</a:t>
            </a:r>
            <a:endParaRPr lang="ru-RU" altLang="ru-RU" sz="50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3CA5C62-267F-4403-8B41-BD6E9CF86737}" type="slidenum">
              <a:rPr lang="ru-RU" altLang="ru-RU" sz="1200">
                <a:solidFill>
                  <a:srgbClr val="000000"/>
                </a:solidFill>
              </a:rPr>
              <a:t>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9011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1FF94EAE-8053-4D10-8908-062B60773D48}" type="slidenum">
              <a:rPr lang="ru-RU" altLang="ru-RU" sz="1200">
                <a:solidFill>
                  <a:srgbClr val="000000"/>
                </a:solidFill>
              </a:rPr>
              <a:t>45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9216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Ролик</a:t>
            </a: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284AAE08-D182-4439-936D-C6CDBD9F71FA}" type="slidenum">
              <a:rPr lang="ru-RU" altLang="ru-RU" sz="1200">
                <a:solidFill>
                  <a:srgbClr val="000000"/>
                </a:solidFill>
              </a:rPr>
              <a:t>46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13315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При несении службы используется больше личного состава от пограничных подразделений. </a:t>
            </a:r>
            <a:endParaRPr lang="ru-RU" altLang="ru-RU">
              <a:latin typeface="PT Sans Narrow" pitchFamily="34" charset="-52"/>
            </a:endParaRPr>
          </a:p>
          <a:p>
            <a:pPr lvl="0"/>
            <a:r>
              <a:rPr lang="ru-RU" altLang="ru-RU"/>
              <a:t>Эта система позволит оптимизировать количество личного состава, задействованного в охране участков госграницы. </a:t>
            </a:r>
            <a:endParaRPr lang="ru-RU" altLang="ru-RU"/>
          </a:p>
          <a:p>
            <a:pPr lvl="0"/>
            <a:r>
              <a:rPr lang="ru-RU" altLang="ru-RU"/>
              <a:t>Посты, оборудование данной системой будут вести круглосуточное наблюдение за состоянием основных направлений.</a:t>
            </a:r>
            <a:endParaRPr lang="ru-RU" altLang="ru-RU"/>
          </a:p>
          <a:p>
            <a:pPr lvl="0"/>
            <a:endParaRPr lang="ru-RU" altLang="ru-RU"/>
          </a:p>
          <a:p>
            <a:pPr lvl="0"/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0BD3289-EC18-426B-B43C-15B31F76759A}" type="slidenum">
              <a:rPr lang="ru-RU" altLang="ru-RU" sz="1200">
                <a:solidFill>
                  <a:srgbClr val="000000"/>
                </a:solidFill>
              </a:rPr>
              <a:t>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15363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Использование данной системы позволит значительно сократить личный состав задействованный в охране границы.</a:t>
            </a:r>
            <a:endParaRPr lang="ru-RU" altLang="ru-RU">
              <a:latin typeface="PT Sans Narrow" pitchFamily="34" charset="-52"/>
            </a:endParaRPr>
          </a:p>
          <a:p>
            <a:pPr lvl="0"/>
            <a:r>
              <a:rPr lang="ru-RU" altLang="ru-RU"/>
              <a:t>На российской границе система применяется для усиления общей безопасности, проведения специальных операций, поиско-разведывательных миссий, а также для пресечения и предупреждения террористических атак и контрабанды. </a:t>
            </a:r>
            <a:endParaRPr lang="ru-RU" altLang="ru-RU"/>
          </a:p>
          <a:p>
            <a:pPr lvl="0"/>
            <a:r>
              <a:rPr lang="ru-RU" altLang="ru-RU"/>
              <a:t>компоненты системы поставляются одним производителем и соответственно исключают возможные проблемы при интеграции систем от разных компаний.</a:t>
            </a:r>
            <a:endParaRPr lang="ru-RU" altLang="ru-RU"/>
          </a:p>
          <a:p>
            <a:pPr lvl="0"/>
            <a:r>
              <a:rPr lang="ru-RU" altLang="ru-RU"/>
              <a:t>Данные комплексы широко применяются в России и за ее пределами для повышения эффективности обнаружения нарушений, увеличения надежности и масштабируемости систем охраны границы. Автономные системы видеонаблюдения дальнего обзора “Observer” помогают снизить количество ложных тревог и отлично зарекомендовали себя для охраны пограничных территории и критически важных объектов.  </a:t>
            </a:r>
            <a:endParaRPr lang="ru-RU" altLang="ru-RU"/>
          </a:p>
          <a:p>
            <a:pPr lvl="0"/>
            <a:r>
              <a:rPr lang="ru-RU" altLang="ru-RU"/>
              <a:t> </a:t>
            </a:r>
            <a:endParaRPr lang="ru-RU" altLang="ru-RU"/>
          </a:p>
          <a:p>
            <a:pPr lvl="0"/>
            <a:endParaRPr lang="ru-RU" altLang="ru-RU"/>
          </a:p>
          <a:p>
            <a:pPr lvl="0"/>
            <a:endParaRPr lang="ru-RU" altLang="ru-RU">
              <a:latin typeface="PT Sans Narrow" pitchFamily="34" charset="-52"/>
            </a:endParaRPr>
          </a:p>
          <a:p>
            <a:pPr lvl="0"/>
            <a:endParaRPr lang="en-US" alt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05B89D2B-95AC-408F-8548-CF159D179406}" type="slidenum">
              <a:rPr lang="ru-RU" altLang="ru-RU" sz="1200">
                <a:solidFill>
                  <a:srgbClr val="000000"/>
                </a:solidFill>
              </a:rPr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17411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Комплекс технических средств охраны</a:t>
            </a:r>
            <a:r>
              <a:t> Centaur</a:t>
            </a:r>
            <a:r>
              <a:t> это полнофункциональный, простой в использовании и надёжный в работе комплекс. Комплекс служит для мобильной охраны открытых участков местности и периметров, подступов и путей передвижения к важным объектам, удалённым от станционных частей на значительное расстояние, и предназначается для использования в качестве быстро разворачиваемого вспомогательного средства охраны. Мобильность комплекса обеспечивается быстросборной/разборной конструкцией. Длительность работы комплекса без подзарядки от солнечных модулей эквивалентна 4-м суткам штатного режима работы в летнее время, при использовании двух блоков АКБ, при полностью заряженных АКБ.  </a:t>
            </a:r>
          </a:p>
          <a:p>
            <a:pPr lvl="0"/>
            <a:r>
              <a:t>ПОКАЗЫВАЕМ РОЛИК ПРО ЦЕНТАВР</a:t>
            </a:r>
          </a:p>
          <a:p>
            <a:pPr lvl="0"/>
            <a:r>
              <a:t>Использование комплекса Центавр позволит существенно сократить использование человеческих ресурсов и повысить оперативность получения необходимой информации</a:t>
            </a:r>
          </a:p>
          <a:p/>
        </p:txBody>
      </p:sp>
      <p:sp>
        <p:nvSpPr>
          <p:cNvPr id="17412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D4DF4A0D-054F-4AA5-8334-770C36ED0549}" type="slidenum">
              <a:rPr lang="ru-RU" altLang="ru-RU" sz="1200">
                <a:solidFill>
                  <a:srgbClr val="000000"/>
                </a:solidFill>
              </a:rPr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19459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ТТХ. В составе комплекса имеется возможность использования видеокамер и тепловизора с различной дальностью наблюдения. </a:t>
            </a:r>
          </a:p>
          <a:p>
            <a:pPr lvl="0"/>
            <a:r>
              <a:t>Встроенный обогрев объектива камеры помогает бороться с наледью в условиях высокогорья. </a:t>
            </a: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76AE6314-02E6-4D3A-8598-3FA6B2113523}" type="slidenum">
              <a:rPr lang="ru-RU" altLang="ru-RU" sz="1200">
                <a:solidFill>
                  <a:srgbClr val="000000"/>
                </a:solidFill>
              </a:rPr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noFill/>
          <a:ln w="12600">
            <a:miter lim="800000"/>
          </a:ln>
        </p:spPr>
      </p:sp>
      <p:sp>
        <p:nvSpPr>
          <p:cNvPr id="21507" name="Заметки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 w="9525">
            <a:noFill/>
            <a:miter lim="800000"/>
          </a:ln>
        </p:spPr>
        <p:txBody>
          <a:bodyPr vert="horz" wrap="square" lIns="90000" tIns="46800" rIns="90000" bIns="46800" anchor="t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1200" b="0" i="0" u="none" baseline="0">
                <a:solidFill>
                  <a:srgbClr val="000000"/>
                </a:solidFill>
                <a:effectLst/>
                <a:latin typeface="Times New Roman" pitchFamily="18" charset="0"/>
              </a:defRPr>
            </a:lvl5pPr>
          </a:lstStyle>
          <a:p>
            <a:pPr lvl="0"/>
            <a:r>
              <a:t>Очень быстро разворачивается, после 3х сборок собирается за полчаса. Предназначен для использования в качестве временной точки наблюдения. Может питаться от АКБ – 4 суток, если надо дольше – подключаются солнечные модули, бензиновый генератор. Либо используется переходник для подачи питания от прикуривателя т/с.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b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2F124AA7-40EE-488A-A8FC-476E8B49A794}" type="slidenum">
              <a:rPr lang="ru-RU" altLang="ru-RU" sz="1200">
                <a:solidFill>
                  <a:srgbClr val="000000"/>
                </a:solidFill>
              </a:rPr>
              <a:t>9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6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651">
                <a:solidFill>
                  <a:schemeClr val="tx1">
                    <a:tint val="75000"/>
                  </a:schemeClr>
                </a:solidFill>
              </a:defRPr>
            </a:lvl3pPr>
            <a:lvl4pPr marL="137155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874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1" cy="4525963"/>
          </a:xfrm>
        </p:spPr>
        <p:txBody>
          <a:bodyPr/>
          <a:lstStyle>
            <a:lvl1pPr>
              <a:defRPr sz="2794"/>
            </a:lvl1pPr>
            <a:lvl2pPr>
              <a:defRPr sz="2413"/>
            </a:lvl2pPr>
            <a:lvl3pPr>
              <a:defRPr sz="2032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038601" cy="4525963"/>
          </a:xfrm>
        </p:spPr>
        <p:txBody>
          <a:bodyPr/>
          <a:lstStyle>
            <a:lvl1pPr>
              <a:defRPr sz="2794"/>
            </a:lvl1pPr>
            <a:lvl2pPr>
              <a:defRPr sz="2413"/>
            </a:lvl2pPr>
            <a:lvl3pPr>
              <a:defRPr sz="2032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57185" indent="0">
              <a:buNone/>
              <a:defRPr sz="2032" b="1"/>
            </a:lvl2pPr>
            <a:lvl3pPr marL="914370" indent="0">
              <a:buNone/>
              <a:defRPr sz="1778" b="1"/>
            </a:lvl3pPr>
            <a:lvl4pPr marL="1371555" indent="0">
              <a:buNone/>
              <a:defRPr sz="1651" b="1"/>
            </a:lvl4pPr>
            <a:lvl5pPr marL="1828741" indent="0">
              <a:buNone/>
              <a:defRPr sz="1651" b="1"/>
            </a:lvl5pPr>
            <a:lvl6pPr marL="2285926" indent="0">
              <a:buNone/>
              <a:defRPr sz="1651" b="1"/>
            </a:lvl6pPr>
            <a:lvl7pPr marL="2743111" indent="0">
              <a:buNone/>
              <a:defRPr sz="1651" b="1"/>
            </a:lvl7pPr>
            <a:lvl8pPr marL="3200296" indent="0">
              <a:buNone/>
              <a:defRPr sz="1651" b="1"/>
            </a:lvl8pPr>
            <a:lvl9pPr marL="3657481" indent="0">
              <a:buNone/>
              <a:defRPr sz="16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13"/>
            </a:lvl1pPr>
            <a:lvl2pPr>
              <a:defRPr sz="2032"/>
            </a:lvl2pPr>
            <a:lvl3pPr>
              <a:defRPr sz="1778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57185" indent="0">
              <a:buNone/>
              <a:defRPr sz="2032" b="1"/>
            </a:lvl2pPr>
            <a:lvl3pPr marL="914370" indent="0">
              <a:buNone/>
              <a:defRPr sz="1778" b="1"/>
            </a:lvl3pPr>
            <a:lvl4pPr marL="1371555" indent="0">
              <a:buNone/>
              <a:defRPr sz="1651" b="1"/>
            </a:lvl4pPr>
            <a:lvl5pPr marL="1828741" indent="0">
              <a:buNone/>
              <a:defRPr sz="1651" b="1"/>
            </a:lvl5pPr>
            <a:lvl6pPr marL="2285926" indent="0">
              <a:buNone/>
              <a:defRPr sz="1651" b="1"/>
            </a:lvl6pPr>
            <a:lvl7pPr marL="2743111" indent="0">
              <a:buNone/>
              <a:defRPr sz="1651" b="1"/>
            </a:lvl7pPr>
            <a:lvl8pPr marL="3200296" indent="0">
              <a:buNone/>
              <a:defRPr sz="1651" b="1"/>
            </a:lvl8pPr>
            <a:lvl9pPr marL="3657481" indent="0">
              <a:buNone/>
              <a:defRPr sz="16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13"/>
            </a:lvl1pPr>
            <a:lvl2pPr>
              <a:defRPr sz="2032"/>
            </a:lvl2pPr>
            <a:lvl3pPr>
              <a:defRPr sz="1778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3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2"/>
          </a:xfrm>
        </p:spPr>
        <p:txBody>
          <a:bodyPr/>
          <a:lstStyle>
            <a:lvl1pPr>
              <a:defRPr sz="3175"/>
            </a:lvl1pPr>
            <a:lvl2pPr>
              <a:defRPr sz="2794"/>
            </a:lvl2pPr>
            <a:lvl3pPr>
              <a:defRPr sz="2413"/>
            </a:lvl3pPr>
            <a:lvl4pPr>
              <a:defRPr sz="2032"/>
            </a:lvl4pPr>
            <a:lvl5pPr>
              <a:defRPr sz="2032"/>
            </a:lvl5pPr>
            <a:lvl6pPr>
              <a:defRPr sz="2032"/>
            </a:lvl6pPr>
            <a:lvl7pPr>
              <a:defRPr sz="2032"/>
            </a:lvl7pPr>
            <a:lvl8pPr>
              <a:defRPr sz="2032"/>
            </a:lvl8pPr>
            <a:lvl9pPr>
              <a:defRPr sz="203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2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7185" indent="0">
              <a:buNone/>
              <a:defRPr sz="1143"/>
            </a:lvl2pPr>
            <a:lvl3pPr marL="914370" indent="0">
              <a:buNone/>
              <a:defRPr sz="1016"/>
            </a:lvl3pPr>
            <a:lvl4pPr marL="1371555" indent="0">
              <a:buNone/>
              <a:defRPr sz="889"/>
            </a:lvl4pPr>
            <a:lvl5pPr marL="1828741" indent="0">
              <a:buNone/>
              <a:defRPr sz="889"/>
            </a:lvl5pPr>
            <a:lvl6pPr marL="2285926" indent="0">
              <a:buNone/>
              <a:defRPr sz="889"/>
            </a:lvl6pPr>
            <a:lvl7pPr marL="2743111" indent="0">
              <a:buNone/>
              <a:defRPr sz="889"/>
            </a:lvl7pPr>
            <a:lvl8pPr marL="3200296" indent="0">
              <a:buNone/>
              <a:defRPr sz="889"/>
            </a:lvl8pPr>
            <a:lvl9pPr marL="3657481" indent="0">
              <a:buNone/>
              <a:defRPr sz="8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3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72009" tIns="36005" rIns="72009" bIns="36005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175"/>
            </a:lvl1pPr>
            <a:lvl2pPr marL="457185" indent="0">
              <a:buNone/>
              <a:defRPr sz="2794"/>
            </a:lvl2pPr>
            <a:lvl3pPr marL="914370" indent="0">
              <a:buNone/>
              <a:defRPr sz="2413"/>
            </a:lvl3pPr>
            <a:lvl4pPr marL="1371555" indent="0">
              <a:buNone/>
              <a:defRPr sz="2032"/>
            </a:lvl4pPr>
            <a:lvl5pPr marL="1828741" indent="0">
              <a:buNone/>
              <a:defRPr sz="2032"/>
            </a:lvl5pPr>
            <a:lvl6pPr marL="2285926" indent="0">
              <a:buNone/>
              <a:defRPr sz="2032"/>
            </a:lvl6pPr>
            <a:lvl7pPr marL="2743111" indent="0">
              <a:buNone/>
              <a:defRPr sz="2032"/>
            </a:lvl7pPr>
            <a:lvl8pPr marL="3200296" indent="0">
              <a:buNone/>
              <a:defRPr sz="2032"/>
            </a:lvl8pPr>
            <a:lvl9pPr marL="3657481" indent="0">
              <a:buNone/>
              <a:defRPr sz="2032"/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ru-RU" sz="317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7185" indent="0">
              <a:buNone/>
              <a:defRPr sz="1143"/>
            </a:lvl2pPr>
            <a:lvl3pPr marL="914370" indent="0">
              <a:buNone/>
              <a:defRPr sz="1016"/>
            </a:lvl3pPr>
            <a:lvl4pPr marL="1371555" indent="0">
              <a:buNone/>
              <a:defRPr sz="889"/>
            </a:lvl4pPr>
            <a:lvl5pPr marL="1828741" indent="0">
              <a:buNone/>
              <a:defRPr sz="889"/>
            </a:lvl5pPr>
            <a:lvl6pPr marL="2285926" indent="0">
              <a:buNone/>
              <a:defRPr sz="889"/>
            </a:lvl6pPr>
            <a:lvl7pPr marL="2743111" indent="0">
              <a:buNone/>
              <a:defRPr sz="889"/>
            </a:lvl7pPr>
            <a:lvl8pPr marL="3200296" indent="0">
              <a:buNone/>
              <a:defRPr sz="889"/>
            </a:lvl8pPr>
            <a:lvl9pPr marL="3657481" indent="0">
              <a:buNone/>
              <a:defRPr sz="8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Lucida Sans Unicode" charset="0"/>
              <a:cs typeface="Lucida Sans Unicod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</p:bgPr>
    </p:bg>
    <p:spTree>
      <p:nvGrpSpPr>
        <p:cNvPr id="1" name=""/>
        <p:cNvGrpSpPr/>
        <p:nvPr/>
      </p:nvGrpSpPr>
      <p:grpSpPr/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 anchor="ctr" anchorCtr="0">
            <a:noAutofit/>
          </a:bodyPr>
          <a:lstStyle>
            <a:lvl1pPr marL="0" indent="0" algn="ctr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defRPr kumimoji="0" lang="en-GB" altLang="en-US" sz="4400" b="0" i="0" u="none" baseline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charset="0"/>
              </a:defRPr>
            </a:lvl1pPr>
          </a:lstStyle>
          <a:p>
            <a:pPr lvl="0"/>
            <a:r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  <a:round/>
          </a:ln>
        </p:spPr>
        <p:txBody>
          <a:bodyPr lIns="90000" tIns="46800" rIns="90000" bIns="46800">
            <a:noAutofit/>
          </a:bodyPr>
          <a:lstStyle>
            <a:lvl1pPr marL="342900" indent="-342900" algn="l" defTabSz="449263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defRPr kumimoji="0" lang="en-GB" altLang="en-US" sz="3200" b="0" i="0" u="none" baseline="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  <a:lvl2pPr marL="742950" indent="-285750" algn="l" defTabSz="449263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Char char="–"/>
              <a:defRPr kumimoji="0" lang="en-GB" altLang="en-US" sz="2800" b="0" i="0" u="none" baseline="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2pPr>
            <a:lvl3pPr marL="1143000" indent="-228600" algn="l" defTabSz="449263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defRPr kumimoji="0" lang="en-GB" altLang="en-US" sz="2400" b="0" i="0" u="none" baseline="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3pPr>
            <a:lvl4pPr marL="1600200" indent="-228600" algn="l" defTabSz="449263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Char char="–"/>
              <a:defRPr kumimoji="0" lang="en-GB" altLang="en-US" sz="2000" b="0" i="0" u="none" baseline="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4pPr>
            <a:lvl5pPr marL="2057400" indent="-228600" algn="l" defTabSz="449263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Char char="»"/>
              <a:defRPr kumimoji="0" lang="en-GB" altLang="en-US" sz="2000" b="0" i="0" u="none" baseline="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defRPr lang="en-GB" altLang="en-US"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defRPr lang="en-GB" altLang="en-US"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defRPr lang="en-GB" altLang="en-US"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defRPr lang="en-GB" altLang="en-US"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lvl="0"/>
            <a:r>
              <a:t>Для правки структуры щелкните мышью</a:t>
            </a:r>
          </a:p>
          <a:p>
            <a:pPr lvl="1"/>
            <a:r>
              <a:t>Второй уровень структуры</a:t>
            </a:r>
          </a:p>
          <a:p>
            <a:pPr lvl="2"/>
            <a:r>
              <a:t>Третий уровень структуры</a:t>
            </a:r>
          </a:p>
          <a:p>
            <a:pPr lvl="3"/>
            <a:r>
              <a:t>Четвертый уровень структуры</a:t>
            </a:r>
          </a:p>
          <a:p>
            <a:pPr lvl="4"/>
            <a:r>
              <a:t>Пятый уровень структуры</a:t>
            </a:r>
          </a:p>
          <a:p>
            <a:pPr lvl="4"/>
            <a:r>
              <a:t>Шестой уровень структуры</a:t>
            </a:r>
          </a:p>
          <a:p>
            <a:pPr lvl="4"/>
            <a:r>
              <a:t>Седьмой уровень структуры</a:t>
            </a:r>
          </a:p>
          <a:p>
            <a:pPr lvl="4"/>
            <a:r>
              <a:t>Восьмой уровень структуры</a:t>
            </a:r>
          </a:p>
          <a:p>
            <a:pPr lvl="4"/>
            <a:r>
              <a:t>Девятый уровень структуры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buNone/>
              <a:tabLst>
                <a:tab pos="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Lucida Sans Unicode" charset="0"/>
            </a:endParaRPr>
          </a:p>
        </p:txBody>
      </p:sp>
      <p:sp>
        <p:nvSpPr>
          <p:cNvPr id="1029" name="Text Box 4"/>
          <p:cNvSpPr/>
          <p:nvPr/>
        </p:nvSpPr>
        <p:spPr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  <a:round/>
          </a:ln>
        </p:spPr>
        <p:txBody>
          <a:bodyPr wrap="none" anchor="ctr" anchorCtr="0"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r" eaLnBrk="1" hangingPunct="1">
              <a:buClr>
                <a:srgbClr val="000000"/>
              </a:buClr>
              <a:buFont typeface="Times New Roman" pitchFamily="18" charset="0"/>
              <a:tabLst>
                <a:tab pos="0"/>
                <a:tab pos="447675"/>
                <a:tab pos="896938"/>
                <a:tab pos="1346200"/>
                <a:tab pos="1795462"/>
                <a:tab pos="2244725"/>
                <a:tab pos="2693988"/>
                <a:tab pos="3143250"/>
                <a:tab pos="3592512"/>
                <a:tab pos="4041775"/>
                <a:tab pos="4491038"/>
                <a:tab pos="4940300"/>
                <a:tab pos="5389562"/>
                <a:tab pos="5838825"/>
                <a:tab pos="6288088"/>
                <a:tab pos="6737350"/>
                <a:tab pos="7186612"/>
                <a:tab pos="7635875"/>
                <a:tab pos="8085138"/>
                <a:tab pos="8534400"/>
                <a:tab pos="8983662"/>
              </a:tabLst>
            </a:pPr>
            <a:fld id="{CB7373E2-E9BB-4446-A298-8B15F771E9C7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*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iming/>
  <p:txStyles>
    <p:titleStyle>
      <a:lvl1pPr marL="0" indent="0" algn="ctr" defTabSz="449262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Tx/>
        <a:buFont typeface="Times New Roman" pitchFamily="18" charset="0"/>
        <a:buNone/>
        <a:defRPr kumimoji="0" sz="4400" b="0" i="0" u="none" baseline="0">
          <a:solidFill>
            <a:srgbClr val="000000"/>
          </a:solidFill>
          <a:effectLst/>
          <a:latin typeface="Calibri" pitchFamily="34" charset="0"/>
          <a:ea typeface="Lucida Sans Unicode" pitchFamily="34" charset="0"/>
          <a:cs typeface="Lucida Sans Unicode" charset="0"/>
        </a:defRPr>
      </a:lvl1pPr>
    </p:titleStyle>
    <p:bodyStyle>
      <a:lvl1pPr marL="342900" indent="-342900" algn="l" defTabSz="449263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Clr>
          <a:srgbClr val="000000"/>
        </a:buClr>
        <a:buSzTx/>
        <a:buFont typeface="Times New Roman" pitchFamily="18" charset="0"/>
        <a:buChar char="•"/>
        <a:defRPr kumimoji="0" sz="3200" b="0" i="0" u="none" baseline="0">
          <a:solidFill>
            <a:srgbClr val="000000"/>
          </a:solidFill>
          <a:effectLst/>
          <a:latin typeface="+mn-lt"/>
          <a:ea typeface="Lucida Sans Unicode" charset="0"/>
          <a:cs typeface="Lucida Sans Unicode" charset="0"/>
        </a:defRPr>
      </a:lvl1pPr>
      <a:lvl2pPr marL="742950" indent="-285750" algn="l" defTabSz="449263" rtl="0" eaLnBrk="0" fontAlgn="base" hangingPunct="0">
        <a:lnSpc>
          <a:spcPct val="100000"/>
        </a:lnSpc>
        <a:spcBef>
          <a:spcPts val="700"/>
        </a:spcBef>
        <a:spcAft>
          <a:spcPct val="0"/>
        </a:spcAft>
        <a:buClr>
          <a:srgbClr val="000000"/>
        </a:buClr>
        <a:buSzTx/>
        <a:buFont typeface="Times New Roman" pitchFamily="18" charset="0"/>
        <a:buChar char="–"/>
        <a:defRPr kumimoji="0" sz="2800" b="0" i="0" u="none" baseline="0">
          <a:solidFill>
            <a:srgbClr val="000000"/>
          </a:solidFill>
          <a:effectLst/>
          <a:latin typeface="+mn-lt"/>
          <a:ea typeface="Lucida Sans Unicode" charset="0"/>
          <a:cs typeface="Lucida Sans Unicode" charset="0"/>
        </a:defRPr>
      </a:lvl2pPr>
      <a:lvl3pPr marL="1143000" indent="-228600" algn="l" defTabSz="449263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Times New Roman" pitchFamily="18" charset="0"/>
        <a:buChar char="•"/>
        <a:defRPr kumimoji="0" sz="2400" b="0" i="0" u="none" baseline="0">
          <a:solidFill>
            <a:srgbClr val="000000"/>
          </a:solidFill>
          <a:effectLst/>
          <a:latin typeface="+mn-lt"/>
          <a:ea typeface="Lucida Sans Unicode" charset="0"/>
          <a:cs typeface="Lucida Sans Unicode" charset="0"/>
        </a:defRPr>
      </a:lvl3pPr>
      <a:lvl4pPr marL="1600200" indent="-228600" algn="l" defTabSz="449263" rtl="0" eaLnBrk="0" fontAlgn="base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8" charset="0"/>
        <a:buChar char="–"/>
        <a:defRPr kumimoji="0" sz="2000" b="0" i="0" u="none" baseline="0">
          <a:solidFill>
            <a:srgbClr val="000000"/>
          </a:solidFill>
          <a:effectLst/>
          <a:latin typeface="+mn-lt"/>
          <a:ea typeface="Lucida Sans Unicode" charset="0"/>
          <a:cs typeface="Lucida Sans Unicode" charset="0"/>
        </a:defRPr>
      </a:lvl4pPr>
      <a:lvl5pPr marL="2057400" indent="-228600" algn="l" defTabSz="449263" rtl="0" eaLnBrk="0" fontAlgn="base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8" charset="0"/>
        <a:buChar char="»"/>
        <a:defRPr kumimoji="0" sz="2000" b="0" i="0" u="none" baseline="0">
          <a:solidFill>
            <a:srgbClr val="000000"/>
          </a:solidFill>
          <a:effectLst/>
          <a:latin typeface="+mn-lt"/>
          <a:ea typeface="Lucida Sans Unicode" charset="0"/>
          <a:cs typeface="Lucida Sans Unicode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Tx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72009" tIns="36005" rIns="72009" bIns="36005" anchor="ctr" anchorCtr="0">
            <a:noAutofit/>
          </a:bodyPr>
          <a:lstStyle>
            <a:lvl1pPr marL="0" indent="0" algn="ctr" defTabSz="91281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4400" b="0" i="0" u="none" kern="1200" baseline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72009" tIns="36005" rIns="72009" bIns="36005">
            <a:noAutofit/>
          </a:bodyPr>
          <a:lstStyle>
            <a:lvl1pPr marL="341313" indent="-341313" algn="l" defTabSz="912813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GB" altLang="en-US" sz="3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GB" altLang="en-US" sz="27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GB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GB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GB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GB" altLang="en-US"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GB" altLang="en-US"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GB" altLang="en-US"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GB" altLang="en-US"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052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A1A417-A9D0-41A2-B3C1-40FE787E559B}" type="hfDateTime">
              <a:rPr kumimoji="0" lang="ru-RU" sz="114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05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143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05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72009" tIns="36005" rIns="72009" bIns="36005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fld id="{8FDBD367-EC39-46BB-86C4-2962AC46D856}" type="slidenum">
              <a:rPr lang="ru-RU" altLang="ru-RU" sz="1100">
                <a:solidFill>
                  <a:srgbClr val="898989"/>
                </a:solidFill>
              </a:rPr>
              <a:t>*</a:t>
            </a:fld>
            <a:endParaRPr lang="ru-RU" altLang="ru-RU" sz="110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iming/>
  <p:txStyles>
    <p:titleStyle>
      <a:lvl1pPr marL="0" indent="0" algn="ctr" defTabSz="912812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" pitchFamily="34" charset="0"/>
          <a:ea typeface="+mj-ea"/>
          <a:cs typeface="+mj-cs"/>
        </a:defRPr>
      </a:lvl1pPr>
    </p:titleStyle>
    <p:bodyStyle>
      <a:lvl1pPr marL="341313" indent="-341313" algn="l" defTabSz="912813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31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27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»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19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9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4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indent="0" algn="l" defTabSz="9143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778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185" indent="0" algn="l" defTabSz="9143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778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370" indent="0" algn="l" defTabSz="9143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778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555" indent="0" algn="l" defTabSz="9143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778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741" indent="0" algn="l" defTabSz="9143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778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5926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5.jpe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8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22.png" /><Relationship Id="rId8" Type="http://schemas.openxmlformats.org/officeDocument/2006/relationships/image" Target="../media/image23.png" /><Relationship Id="rId9" Type="http://schemas.openxmlformats.org/officeDocument/2006/relationships/image" Target="../media/image2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25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6.png" /><Relationship Id="rId4" Type="http://schemas.openxmlformats.org/officeDocument/2006/relationships/image" Target="../media/image27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5.jpeg" /><Relationship Id="rId4" Type="http://schemas.openxmlformats.org/officeDocument/2006/relationships/image" Target="../media/image28.png" /><Relationship Id="rId5" Type="http://schemas.openxmlformats.org/officeDocument/2006/relationships/image" Target="../media/image29.png" /><Relationship Id="rId6" Type="http://schemas.openxmlformats.org/officeDocument/2006/relationships/image" Target="../media/image30.png" /><Relationship Id="rId7" Type="http://schemas.openxmlformats.org/officeDocument/2006/relationships/image" Target="../media/image31.png" /><Relationship Id="rId8" Type="http://schemas.openxmlformats.org/officeDocument/2006/relationships/image" Target="../media/image32.png" /><Relationship Id="rId9" Type="http://schemas.openxmlformats.org/officeDocument/2006/relationships/image" Target="../media/image1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35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36.jpeg" /><Relationship Id="rId4" Type="http://schemas.openxmlformats.org/officeDocument/2006/relationships/image" Target="../media/image3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36.jpeg" /><Relationship Id="rId4" Type="http://schemas.openxmlformats.org/officeDocument/2006/relationships/image" Target="../media/image38.png" /><Relationship Id="rId5" Type="http://schemas.openxmlformats.org/officeDocument/2006/relationships/image" Target="../media/image39.png" /><Relationship Id="rId6" Type="http://schemas.openxmlformats.org/officeDocument/2006/relationships/image" Target="../media/image40.png" /><Relationship Id="rId7" Type="http://schemas.openxmlformats.org/officeDocument/2006/relationships/image" Target="../media/image41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6.png" /><Relationship Id="rId11" Type="http://schemas.openxmlformats.org/officeDocument/2006/relationships/image" Target="../media/image34.png" /><Relationship Id="rId12" Type="http://schemas.openxmlformats.org/officeDocument/2006/relationships/image" Target="../media/image47.png" /><Relationship Id="rId13" Type="http://schemas.openxmlformats.org/officeDocument/2006/relationships/image" Target="../media/image16.png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15.jpeg" /><Relationship Id="rId4" Type="http://schemas.openxmlformats.org/officeDocument/2006/relationships/image" Target="../media/image42.png" /><Relationship Id="rId5" Type="http://schemas.openxmlformats.org/officeDocument/2006/relationships/image" Target="../media/image43.png" /><Relationship Id="rId6" Type="http://schemas.openxmlformats.org/officeDocument/2006/relationships/image" Target="../media/image44.png" /><Relationship Id="rId7" Type="http://schemas.openxmlformats.org/officeDocument/2006/relationships/image" Target="../media/image45.png" /><Relationship Id="rId8" Type="http://schemas.openxmlformats.org/officeDocument/2006/relationships/image" Target="../media/image30.png" /><Relationship Id="rId9" Type="http://schemas.openxmlformats.org/officeDocument/2006/relationships/image" Target="../media/image33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48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4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49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50.jpeg" /><Relationship Id="rId4" Type="http://schemas.openxmlformats.org/officeDocument/2006/relationships/image" Target="../media/image51.jpeg" /><Relationship Id="rId5" Type="http://schemas.openxmlformats.org/officeDocument/2006/relationships/image" Target="../media/image52.jpeg" /><Relationship Id="rId6" Type="http://schemas.openxmlformats.org/officeDocument/2006/relationships/image" Target="../media/image53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image" Target="../media/image54.png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5.jpeg" /><Relationship Id="rId4" Type="http://schemas.openxmlformats.org/officeDocument/2006/relationships/image" Target="../media/image29.png" /><Relationship Id="rId5" Type="http://schemas.openxmlformats.org/officeDocument/2006/relationships/image" Target="../media/image30.png" /><Relationship Id="rId6" Type="http://schemas.openxmlformats.org/officeDocument/2006/relationships/image" Target="../media/image31.png" /><Relationship Id="rId7" Type="http://schemas.openxmlformats.org/officeDocument/2006/relationships/image" Target="../media/image32.png" /><Relationship Id="rId8" Type="http://schemas.openxmlformats.org/officeDocument/2006/relationships/image" Target="../media/image16.png" /><Relationship Id="rId9" Type="http://schemas.openxmlformats.org/officeDocument/2006/relationships/image" Target="../media/image33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55.jpeg" /><Relationship Id="rId4" Type="http://schemas.openxmlformats.org/officeDocument/2006/relationships/image" Target="../media/image56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7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55.jpeg" /><Relationship Id="rId4" Type="http://schemas.openxmlformats.org/officeDocument/2006/relationships/image" Target="../media/image58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59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60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61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6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Relationship Id="rId6" Type="http://schemas.openxmlformats.org/officeDocument/2006/relationships/image" Target="../media/image8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63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64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65.jpeg" /><Relationship Id="rId4" Type="http://schemas.openxmlformats.org/officeDocument/2006/relationships/image" Target="../media/image66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67.jpeg" /><Relationship Id="rId4" Type="http://schemas.openxmlformats.org/officeDocument/2006/relationships/image" Target="../media/image68.png" /><Relationship Id="rId5" Type="http://schemas.openxmlformats.org/officeDocument/2006/relationships/image" Target="../media/image69.png" /><Relationship Id="rId6" Type="http://schemas.openxmlformats.org/officeDocument/2006/relationships/image" Target="../media/image1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70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71.jpeg" /><Relationship Id="rId4" Type="http://schemas.openxmlformats.org/officeDocument/2006/relationships/image" Target="../media/image72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73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74.jpeg" /><Relationship Id="rId4" Type="http://schemas.openxmlformats.org/officeDocument/2006/relationships/image" Target="../media/image75.jpeg" /><Relationship Id="rId5" Type="http://schemas.openxmlformats.org/officeDocument/2006/relationships/image" Target="../media/image76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77.png" /><Relationship Id="rId4" Type="http://schemas.openxmlformats.org/officeDocument/2006/relationships/image" Target="../media/image78.png" /><Relationship Id="rId5" Type="http://schemas.openxmlformats.org/officeDocument/2006/relationships/image" Target="../media/image7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80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81.jpeg" /><Relationship Id="rId4" Type="http://schemas.openxmlformats.org/officeDocument/2006/relationships/image" Target="../media/image82.jpeg" /><Relationship Id="rId5" Type="http://schemas.openxmlformats.org/officeDocument/2006/relationships/image" Target="../media/image83.jpeg" /><Relationship Id="rId6" Type="http://schemas.openxmlformats.org/officeDocument/2006/relationships/image" Target="../media/image84.jpeg" /><Relationship Id="rId7" Type="http://schemas.openxmlformats.org/officeDocument/2006/relationships/image" Target="../media/image85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86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8.xml" /><Relationship Id="rId3" Type="http://schemas.openxmlformats.org/officeDocument/2006/relationships/image" Target="../media/image87.jpeg" /><Relationship Id="rId4" Type="http://schemas.openxmlformats.org/officeDocument/2006/relationships/image" Target="../media/image88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9.xml" /><Relationship Id="rId3" Type="http://schemas.openxmlformats.org/officeDocument/2006/relationships/image" Target="../media/image89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0.xml" /><Relationship Id="rId3" Type="http://schemas.openxmlformats.org/officeDocument/2006/relationships/image" Target="../media/image90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1.xml" /><Relationship Id="rId3" Type="http://schemas.openxmlformats.org/officeDocument/2006/relationships/image" Target="../media/image91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jpeg" /><Relationship Id="rId4" Type="http://schemas.openxmlformats.org/officeDocument/2006/relationships/image" Target="../media/image10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jpeg" /><Relationship Id="rId4" Type="http://schemas.openxmlformats.org/officeDocument/2006/relationships/image" Target="../media/image12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Relationship Id="rId6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4100" name="Прямоугольник 3"/>
          <p:cNvGrpSpPr/>
          <p:nvPr/>
        </p:nvGrpSpPr>
        <p:grpSpPr>
          <a:xfrm>
            <a:off x="-646112" y="-1504950"/>
            <a:ext cx="10728325" cy="4894263"/>
            <a:chOff x="-407" y="-948"/>
            <a:chExt cx="6758" cy="3083"/>
          </a:xfrm>
        </p:grpSpPr>
        <p:pic>
          <p:nvPicPr>
            <p:cNvPr id="4098" name="Прямоугольник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407" y="-948"/>
              <a:ext cx="6758" cy="3083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4099" name=""/>
            <p:cNvSpPr/>
            <p:nvPr/>
          </p:nvSpPr>
          <p:spPr>
            <a:xfrm>
              <a:off x="793" y="255"/>
              <a:ext cx="4355" cy="67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 algn="ctr"/>
              <a:r>
                <a:rPr lang="en-US" altLang="ru-RU" sz="3600" b="1">
                  <a:latin typeface="PT Sans Narrow" pitchFamily="34" charset="-52"/>
                </a:rPr>
                <a:t>Technical means for Border Control</a:t>
              </a:r>
              <a:endParaRPr lang="ru-RU" altLang="ru-RU" sz="3600" b="1">
                <a:latin typeface="PT Sans Narrow" pitchFamily="34" charset="-52"/>
              </a:endParaRPr>
            </a:p>
            <a:p>
              <a:pPr lvl="0" algn="ctr"/>
              <a:endParaRPr lang="ru-RU" altLang="ru-RU" sz="2800">
                <a:latin typeface="PT Sans Narrow" pitchFamily="34" charset="-52"/>
              </a:endParaRPr>
            </a:p>
          </p:txBody>
        </p:sp>
      </p:grpSp>
      <p:pic>
        <p:nvPicPr>
          <p:cNvPr id="4101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63" y="1484313"/>
            <a:ext cx="7237412" cy="480695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22530" name="Рисунок 11"/>
          <p:cNvPicPr>
            <a:picLocks noChangeAspect="1"/>
          </p:cNvPicPr>
          <p:nvPr/>
        </p:nvPicPr>
        <p:blipFill>
          <a:blip r:embed="rId3"/>
          <a:srcRect l="42417" b="42199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2531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13" y="654050"/>
            <a:ext cx="1765300" cy="10541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2532" name="TextBox 1"/>
          <p:cNvSpPr/>
          <p:nvPr/>
        </p:nvSpPr>
        <p:spPr>
          <a:xfrm>
            <a:off x="6781800" y="990600"/>
            <a:ext cx="1276350" cy="3381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Border post</a:t>
            </a:r>
            <a:r>
              <a:rPr lang="ru-RU" altLang="ru-RU" sz="1600">
                <a:latin typeface="PT Sans Narrow" pitchFamily="34" charset="-52"/>
              </a:rPr>
              <a:t> 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34925" y="1052513"/>
            <a:ext cx="5597525" cy="3970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Autonomous fast-deployment system Murom allows to quickly organize round-the-clock monitoring of 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protected and inaccessible places of the state border in the area of the frontier post responsibility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places where the border is likely to be crossed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possible violators’ movement directions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provides collection of evidence about the violation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.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2534" name="TextBox 2"/>
          <p:cNvSpPr/>
          <p:nvPr/>
        </p:nvSpPr>
        <p:spPr>
          <a:xfrm>
            <a:off x="5062538" y="5373688"/>
            <a:ext cx="4081462" cy="523875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/>
              <a:t>Using the Murom system will significantly reduce the use of human resources</a:t>
            </a:r>
            <a:endParaRPr lang="ru-RU" altLang="ru-RU" sz="1400">
              <a:latin typeface="PT Sans Narrow" pitchFamily="34" charset="-52"/>
            </a:endParaRPr>
          </a:p>
        </p:txBody>
      </p:sp>
      <p:grpSp>
        <p:nvGrpSpPr>
          <p:cNvPr id="22535" name="Группа 6"/>
          <p:cNvGrpSpPr/>
          <p:nvPr/>
        </p:nvGrpSpPr>
        <p:grpSpPr>
          <a:xfrm>
            <a:off x="5076825" y="1651000"/>
            <a:ext cx="3527425" cy="3433763"/>
            <a:chOff x="5773688" y="2420555"/>
            <a:chExt cx="3104727" cy="3041769"/>
          </a:xfrm>
        </p:grpSpPr>
        <p:sp>
          <p:nvSpPr>
            <p:cNvPr id="22539" name="Овал 3"/>
            <p:cNvSpPr/>
            <p:nvPr/>
          </p:nvSpPr>
          <p:spPr>
            <a:xfrm>
              <a:off x="5773688" y="2420555"/>
              <a:ext cx="3104727" cy="3041769"/>
            </a:xfrm>
            <a:prstGeom prst="ellipse">
              <a:avLst/>
            </a:prstGeom>
            <a:solidFill>
              <a:srgbClr val="0066FF">
                <a:alpha val="28627"/>
              </a:srgbClr>
            </a:solidFill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 eaLnBrk="1" hangingPunct="1">
                <a:buClr>
                  <a:srgbClr val="000000"/>
                </a:buClr>
                <a:buFont typeface="Times New Roman" pitchFamily="18" charset="0"/>
              </a:pPr>
              <a:endParaRPr lang="ru-RU" altLang="ru-RU"/>
            </a:p>
          </p:txBody>
        </p:sp>
        <p:sp>
          <p:nvSpPr>
            <p:cNvPr id="22540" name="Овал 8"/>
            <p:cNvSpPr/>
            <p:nvPr/>
          </p:nvSpPr>
          <p:spPr>
            <a:xfrm>
              <a:off x="6020544" y="2645296"/>
              <a:ext cx="2664296" cy="2592288"/>
            </a:xfrm>
            <a:prstGeom prst="ellipse">
              <a:avLst/>
            </a:prstGeom>
            <a:solidFill>
              <a:srgbClr val="00B8FF">
                <a:alpha val="29019"/>
              </a:srgbClr>
            </a:solidFill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 eaLnBrk="1" hangingPunct="1">
                <a:buClr>
                  <a:srgbClr val="000000"/>
                </a:buClr>
                <a:buFont typeface="Times New Roman" pitchFamily="18" charset="0"/>
              </a:pPr>
              <a:endParaRPr lang="ru-RU" altLang="ru-RU"/>
            </a:p>
          </p:txBody>
        </p:sp>
      </p:grpSp>
      <p:pic>
        <p:nvPicPr>
          <p:cNvPr id="22536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538" y="2306638"/>
            <a:ext cx="3551237" cy="199866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2537" name="TextBox 2"/>
          <p:cNvSpPr/>
          <p:nvPr/>
        </p:nvSpPr>
        <p:spPr>
          <a:xfrm>
            <a:off x="5708650" y="1812925"/>
            <a:ext cx="3635375" cy="2619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100"/>
              <a:t>Detection area of the state border</a:t>
            </a:r>
            <a:r>
              <a:rPr lang="en-US" altLang="ru-RU" sz="1100">
                <a:latin typeface="PT Sans Narrow" pitchFamily="34" charset="-52"/>
              </a:rPr>
              <a:t> </a:t>
            </a:r>
            <a:r>
              <a:rPr lang="en-US" altLang="ru-RU" sz="1100"/>
              <a:t>violators</a:t>
            </a:r>
            <a:endParaRPr lang="ru-RU" altLang="ru-RU" sz="1100">
              <a:latin typeface="PT Sans Narrow" pitchFamily="34" charset="-52"/>
            </a:endParaRPr>
          </a:p>
        </p:txBody>
      </p:sp>
      <p:sp>
        <p:nvSpPr>
          <p:cNvPr id="22538" name="TextBox 2"/>
          <p:cNvSpPr/>
          <p:nvPr/>
        </p:nvSpPr>
        <p:spPr>
          <a:xfrm>
            <a:off x="5508625" y="4324350"/>
            <a:ext cx="3614738" cy="4302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100"/>
              <a:t>Autonomous fast-deployment system of video and thermal imaging surveillance</a:t>
            </a:r>
            <a:endParaRPr lang="ru-RU" altLang="ru-RU" sz="11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24578" name="Рисунок 1"/>
          <p:cNvPicPr>
            <a:picLocks noChangeAspect="1"/>
          </p:cNvPicPr>
          <p:nvPr/>
        </p:nvPicPr>
        <p:blipFill>
          <a:blip r:embed="rId3"/>
          <a:srcRect l="20807" t="-53" b="20700"/>
          <a:stretch>
            <a:fillRect/>
          </a:stretch>
        </p:blipFill>
        <p:spPr>
          <a:xfrm>
            <a:off x="14288" y="-171450"/>
            <a:ext cx="9144000" cy="70294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4579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-549275"/>
            <a:ext cx="3694113" cy="392112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8512" y="1371600"/>
            <a:ext cx="5986462" cy="608965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4581" name="Выгнутая влево стрелка 5"/>
          <p:cNvSpPr/>
          <p:nvPr/>
        </p:nvSpPr>
        <p:spPr>
          <a:xfrm>
            <a:off x="4140200" y="2349500"/>
            <a:ext cx="755650" cy="2159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24582" name="Выгнутая влево стрелка 10"/>
          <p:cNvSpPr/>
          <p:nvPr/>
        </p:nvSpPr>
        <p:spPr>
          <a:xfrm rot="10800000">
            <a:off x="5638800" y="2349500"/>
            <a:ext cx="757238" cy="2159000"/>
          </a:xfrm>
          <a:prstGeom prst="curvedRightArrow">
            <a:avLst>
              <a:gd name="adj1" fmla="val 24948"/>
              <a:gd name="adj2" fmla="val 4989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pic>
        <p:nvPicPr>
          <p:cNvPr id="24583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713" y="377825"/>
            <a:ext cx="2193925" cy="319405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4584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463" y="-590550"/>
            <a:ext cx="3346450" cy="360838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4585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038" y="628650"/>
            <a:ext cx="4017962" cy="6278563"/>
          </a:xfrm>
          <a:prstGeom prst="rect">
            <a:avLst/>
          </a:prstGeom>
          <a:noFill/>
          <a:ln>
            <a:miter lim="800000"/>
          </a:ln>
        </p:spPr>
      </p:pic>
      <p:grpSp>
        <p:nvGrpSpPr>
          <p:cNvPr id="24588" name="Прямоугольник 6"/>
          <p:cNvGrpSpPr/>
          <p:nvPr/>
        </p:nvGrpSpPr>
        <p:grpSpPr>
          <a:xfrm>
            <a:off x="-1682750" y="-2047875"/>
            <a:ext cx="12661900" cy="5016500"/>
            <a:chOff x="-1060" y="-1290"/>
            <a:chExt cx="7976" cy="3160"/>
          </a:xfrm>
        </p:grpSpPr>
        <p:pic>
          <p:nvPicPr>
            <p:cNvPr id="24586" name="Прямоугольник 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-1060" y="-1290"/>
              <a:ext cx="7976" cy="3160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24587" name=""/>
            <p:cNvSpPr/>
            <p:nvPr/>
          </p:nvSpPr>
          <p:spPr>
            <a:xfrm>
              <a:off x="142" y="-90"/>
              <a:ext cx="5574" cy="75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/>
              <a:r>
                <a:rPr lang="en-US" altLang="en-US" sz="3600">
                  <a:solidFill>
                    <a:srgbClr val="262626"/>
                  </a:solidFill>
                </a:rPr>
                <a:t>Murom can be equipped with its own self-protection system</a:t>
              </a:r>
              <a:endParaRPr lang="ru-RU" altLang="ru-RU" sz="3600" b="1">
                <a:solidFill>
                  <a:srgbClr val="262626"/>
                </a:solidFill>
                <a:latin typeface="PT Sans Narrow" pitchFamily="34" charset="-52"/>
              </a:endParaRPr>
            </a:p>
          </p:txBody>
        </p:sp>
      </p:grp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pic>
        <p:nvPicPr>
          <p:cNvPr id="26626" name="Рисунок 1"/>
          <p:cNvPicPr>
            <a:picLocks noChangeAspect="1"/>
          </p:cNvPicPr>
          <p:nvPr/>
        </p:nvPicPr>
        <p:blipFill>
          <a:blip r:embed="rId3"/>
          <a:srcRect l="10697"/>
          <a:stretch>
            <a:fillRect/>
          </a:stretch>
        </p:blipFill>
        <p:spPr>
          <a:xfrm>
            <a:off x="1588" y="549275"/>
            <a:ext cx="9142412" cy="57134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6627" name="Прямоугольник 2"/>
          <p:cNvSpPr/>
          <p:nvPr/>
        </p:nvSpPr>
        <p:spPr>
          <a:xfrm>
            <a:off x="179388" y="549275"/>
            <a:ext cx="4392612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600" b="1">
                <a:latin typeface="PT Sans Narrow" pitchFamily="34" charset="-52"/>
              </a:rPr>
              <a:t>SCORPIO</a:t>
            </a:r>
            <a:r>
              <a:rPr lang="en-US" altLang="ru-RU" sz="3600">
                <a:latin typeface="PT Sans Narrow" pitchFamily="34" charset="-52"/>
              </a:rPr>
              <a:t> </a:t>
            </a:r>
            <a:endParaRPr lang="ru-RU" altLang="ru-RU" sz="1400">
              <a:latin typeface="PT Sans Narrow" pitchFamily="34" charset="-52"/>
            </a:endParaRPr>
          </a:p>
        </p:txBody>
      </p:sp>
      <p:sp>
        <p:nvSpPr>
          <p:cNvPr id="26628" name="Прямоугольник 3"/>
          <p:cNvSpPr/>
          <p:nvPr/>
        </p:nvSpPr>
        <p:spPr>
          <a:xfrm>
            <a:off x="182563" y="1195388"/>
            <a:ext cx="3636962" cy="7080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>
                <a:latin typeface="PT Sans Narrow" pitchFamily="34" charset="-52"/>
              </a:rPr>
              <a:t>Off-road vehicle based monitoring system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26629" name="Прямоугольник 4"/>
          <p:cNvSpPr/>
          <p:nvPr/>
        </p:nvSpPr>
        <p:spPr>
          <a:xfrm>
            <a:off x="4748213" y="620713"/>
            <a:ext cx="4303712" cy="8921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>
                <a:latin typeface="PT Sans Narrow" pitchFamily="34" charset="-52"/>
              </a:rPr>
              <a:t>Fast deployment</a:t>
            </a:r>
            <a:endParaRPr lang="ru-RU" altLang="ru-RU" sz="1600">
              <a:latin typeface="PT Sans Narrow" pitchFamily="34" charset="-52"/>
            </a:endParaRPr>
          </a:p>
          <a:p>
            <a:pPr lvl="0"/>
            <a:r>
              <a:rPr lang="en-US" altLang="ru-RU" sz="2000">
                <a:latin typeface="PT Sans Narrow" pitchFamily="34" charset="-52"/>
              </a:rPr>
              <a:t>Long-time work in autonomous mode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26630" name="Прямоугольник 5"/>
          <p:cNvSpPr/>
          <p:nvPr/>
        </p:nvSpPr>
        <p:spPr>
          <a:xfrm>
            <a:off x="203200" y="2257425"/>
            <a:ext cx="36353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Minimal reaction time</a:t>
            </a:r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6631" name="Прямоугольник 8"/>
          <p:cNvSpPr>
            <a:spLocks noChangeArrowheads="1"/>
          </p:cNvSpPr>
          <p:nvPr/>
        </p:nvSpPr>
        <p:spPr bwMode="auto">
          <a:xfrm>
            <a:off x="176213" y="3182938"/>
            <a:ext cx="45720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24/7 video surveillance </a:t>
            </a:r>
            <a:b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</a:b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in daylight and IR range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6632" name="Прямоугольник 9"/>
          <p:cNvSpPr>
            <a:spLocks noChangeArrowheads="1"/>
          </p:cNvSpPr>
          <p:nvPr/>
        </p:nvSpPr>
        <p:spPr bwMode="auto">
          <a:xfrm>
            <a:off x="174625" y="4213225"/>
            <a:ext cx="3128963" cy="12017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Can be mounted on a car, officially used by the Indonesian border guard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26633" name="Прямоугольник 10"/>
          <p:cNvSpPr/>
          <p:nvPr/>
        </p:nvSpPr>
        <p:spPr>
          <a:xfrm>
            <a:off x="6732588" y="1903413"/>
            <a:ext cx="2319337" cy="18161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/>
              <a:t>Special kit for night driving without headlights</a:t>
            </a:r>
            <a:endParaRPr lang="ru-RU" altLang="ru-RU" sz="20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aphicFrame>
        <p:nvGraphicFramePr>
          <p:cNvPr id="28674" name="Таблица 4"/>
          <p:cNvGraphicFramePr>
            <a:graphicFrameLocks noGrp="1"/>
          </p:cNvGraphicFramePr>
          <p:nvPr/>
        </p:nvGraphicFramePr>
        <p:xfrm>
          <a:off x="684212" y="260350"/>
          <a:ext cx="6048375" cy="6197600"/>
        </p:xfrm>
        <a:graphic>
          <a:graphicData uri="http://schemas.openxmlformats.org/drawingml/2006/table">
            <a:tbl>
              <a:tblPr/>
              <a:tblGrid>
                <a:gridCol w="4686300"/>
                <a:gridCol w="1362075"/>
              </a:tblGrid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 b="1">
                          <a:ea typeface="Arial" pitchFamily="34" charset="0"/>
                        </a:rPr>
                        <a:t>Detection range of a human type target with a video camera</a:t>
                      </a:r>
                      <a:endParaRPr lang="ru-RU" altLang="ru-RU" sz="1200" b="1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381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 b="1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 b="1">
                          <a:ea typeface="Arial" pitchFamily="34" charset="0"/>
                        </a:rPr>
                        <a:t> 10000 </a:t>
                      </a:r>
                      <a:r>
                        <a:rPr lang="en-US" altLang="ru-RU" sz="1200" b="1">
                          <a:ea typeface="Arial" pitchFamily="34" charset="0"/>
                        </a:rPr>
                        <a:t>m</a:t>
                      </a:r>
                      <a:endParaRPr lang="ru-RU" altLang="ru-RU" sz="1200" b="1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381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Detection range of a human type target with a thermal-imaging camera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381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4000 </a:t>
                      </a:r>
                      <a:r>
                        <a:rPr lang="en-US" altLang="ru-RU" sz="1200">
                          <a:ea typeface="Arial" pitchFamily="34" charset="0"/>
                        </a:rPr>
                        <a:t>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381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Detection range of a vehicle type target with a video camera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10000 </a:t>
                      </a:r>
                      <a:r>
                        <a:rPr lang="en-US" altLang="ru-RU" sz="1200">
                          <a:ea typeface="Arial" pitchFamily="34" charset="0"/>
                        </a:rPr>
                        <a:t>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Detection range of vehicle type target with a thermal-imaging camera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</a:t>
                      </a:r>
                      <a:r>
                        <a:rPr lang="en-US" altLang="ru-RU" sz="1200">
                          <a:ea typeface="Arial" pitchFamily="34" charset="0"/>
                        </a:rPr>
                        <a:t>7</a:t>
                      </a:r>
                      <a:r>
                        <a:rPr lang="ru-RU" altLang="ru-RU" sz="1200">
                          <a:ea typeface="Arial" pitchFamily="34" charset="0"/>
                        </a:rPr>
                        <a:t>900 </a:t>
                      </a:r>
                      <a:r>
                        <a:rPr lang="en-US" altLang="ru-RU" sz="1200">
                          <a:ea typeface="Arial" pitchFamily="34" charset="0"/>
                        </a:rPr>
                        <a:t>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Auto scanning of predetermine positions with target detection mode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30 </a:t>
                      </a:r>
                      <a:r>
                        <a:rPr lang="en-US" altLang="ru-RU" sz="1200">
                          <a:ea typeface="Arial" pitchFamily="34" charset="0"/>
                        </a:rPr>
                        <a:t>positions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19125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Resolution at 25 fps, px</a:t>
                      </a:r>
                      <a:endParaRPr lang="en-US" altLang="ru-RU" sz="1200">
                        <a:ea typeface="Arial" pitchFamily="34" charset="0"/>
                      </a:endParaRPr>
                    </a:p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- thermal-imaging camera</a:t>
                      </a:r>
                      <a:endParaRPr lang="en-US" altLang="ru-RU" sz="1200">
                        <a:ea typeface="Arial" pitchFamily="34" charset="0"/>
                      </a:endParaRPr>
                    </a:p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- long-range camera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  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640x480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2048х1536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306388"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Camera pointing by double click on the image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Yes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84162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Camera pointing by double click on the map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Yes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19125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Video camera view angle, degrees:</a:t>
                      </a:r>
                      <a:endParaRPr lang="en-US" altLang="ru-RU" sz="1200">
                        <a:ea typeface="Arial" pitchFamily="34" charset="0"/>
                      </a:endParaRPr>
                    </a:p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- vertical</a:t>
                      </a:r>
                      <a:endParaRPr lang="en-US" altLang="ru-RU" sz="1200">
                        <a:ea typeface="Arial" pitchFamily="34" charset="0"/>
                      </a:endParaRPr>
                    </a:p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- horizontal</a:t>
                      </a:r>
                      <a:endParaRPr lang="en-US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de-DE" altLang="ru-RU" sz="1200">
                          <a:ea typeface="Arial" pitchFamily="34" charset="0"/>
                        </a:rPr>
                        <a:t> 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360</a:t>
                      </a:r>
                      <a:r>
                        <a:rPr lang="de-DE" altLang="ru-RU" sz="1200">
                          <a:ea typeface="Arial" pitchFamily="34" charset="0"/>
                        </a:rPr>
                        <a:t>°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±45</a:t>
                      </a:r>
                      <a:r>
                        <a:rPr lang="de-DE" altLang="ru-RU" sz="1200">
                          <a:ea typeface="Arial" pitchFamily="34" charset="0"/>
                        </a:rPr>
                        <a:t>°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STS</a:t>
                      </a:r>
                      <a:r>
                        <a:rPr lang="ru-RU" altLang="ru-RU" sz="1200">
                          <a:ea typeface="Arial" pitchFamily="34" charset="0"/>
                        </a:rPr>
                        <a:t>-10904</a:t>
                      </a:r>
                      <a:r>
                        <a:rPr lang="en-US" altLang="ru-RU" sz="1200">
                          <a:ea typeface="Arial" pitchFamily="34" charset="0"/>
                        </a:rPr>
                        <a:t> mast height with mounted equipment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max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4,2 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Fuel distance with full tank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km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600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Gross Vehicle Weight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kg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3000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System lifetime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7 </a:t>
                      </a:r>
                      <a:r>
                        <a:rPr lang="en-US" altLang="ru-RU" sz="1200">
                          <a:ea typeface="Arial" pitchFamily="34" charset="0"/>
                        </a:rPr>
                        <a:t>years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5450"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System operating temperature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from</a:t>
                      </a:r>
                      <a:r>
                        <a:rPr lang="ru-RU" altLang="ru-RU" sz="1200">
                          <a:ea typeface="Arial" pitchFamily="34" charset="0"/>
                        </a:rPr>
                        <a:t> - 40</a:t>
                      </a:r>
                      <a:r>
                        <a:rPr lang="de-DE" altLang="ru-RU" sz="1200">
                          <a:ea typeface="Arial" pitchFamily="34" charset="0"/>
                        </a:rPr>
                        <a:t>°C </a:t>
                      </a:r>
                      <a:r>
                        <a:rPr lang="ru-RU" altLang="ru-RU" sz="1200">
                          <a:ea typeface="Arial" pitchFamily="34" charset="0"/>
                        </a:rPr>
                        <a:t>  </a:t>
                      </a:r>
                      <a:r>
                        <a:rPr lang="en-US" altLang="ru-RU" sz="1200">
                          <a:ea typeface="Arial" pitchFamily="34" charset="0"/>
                        </a:rPr>
                        <a:t>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+ 50</a:t>
                      </a:r>
                      <a:r>
                        <a:rPr lang="de-DE" altLang="ru-RU" sz="1200">
                          <a:ea typeface="Arial" pitchFamily="34" charset="0"/>
                        </a:rPr>
                        <a:t>°C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System autonomous operation time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h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24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System deployment time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max</a:t>
                      </a:r>
                      <a:r>
                        <a:rPr lang="ru-RU" altLang="ru-RU" sz="1200">
                          <a:ea typeface="Arial" pitchFamily="34" charset="0"/>
                        </a:rPr>
                        <a:t>, </a:t>
                      </a:r>
                      <a:r>
                        <a:rPr lang="en-US" altLang="ru-RU" sz="1200">
                          <a:ea typeface="Arial" pitchFamily="34" charset="0"/>
                        </a:rPr>
                        <a:t>min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10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31775"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Personnel</a:t>
                      </a:r>
                      <a:r>
                        <a:rPr lang="ru-RU" altLang="ru-RU" sz="1200">
                          <a:ea typeface="Arial" pitchFamily="34" charset="0"/>
                        </a:rPr>
                        <a:t>,</a:t>
                      </a:r>
                      <a:r>
                        <a:rPr lang="en-US" altLang="ru-RU" sz="1200">
                          <a:ea typeface="Arial" pitchFamily="34" charset="0"/>
                        </a:rPr>
                        <a:t> people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68584" tIns="17780" rIns="68584" bIns="17780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3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68584" marR="68584" marT="17780" marB="17780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8730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75" y="4144963"/>
            <a:ext cx="2327275" cy="21463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8731" name="Рисунок 1"/>
          <p:cNvPicPr>
            <a:picLocks noChangeAspect="1"/>
          </p:cNvPicPr>
          <p:nvPr/>
        </p:nvPicPr>
        <p:blipFill>
          <a:blip r:embed="rId4"/>
          <a:srcRect l="57826" t="919" r="5168" b="7826"/>
          <a:stretch>
            <a:fillRect/>
          </a:stretch>
        </p:blipFill>
        <p:spPr>
          <a:xfrm>
            <a:off x="7088188" y="284163"/>
            <a:ext cx="1989137" cy="276066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0722" name="Рисунок 13"/>
          <p:cNvPicPr>
            <a:picLocks noChangeAspect="1"/>
          </p:cNvPicPr>
          <p:nvPr/>
        </p:nvPicPr>
        <p:blipFill>
          <a:blip r:embed="rId3"/>
          <a:srcRect l="42417" b="42199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23" name="Прямоугольник 4"/>
          <p:cNvSpPr/>
          <p:nvPr/>
        </p:nvSpPr>
        <p:spPr>
          <a:xfrm>
            <a:off x="82550" y="5732463"/>
            <a:ext cx="6391275" cy="923925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/>
              <a:t>Using the Scorpion system will significantly reduce the use of human resources and increase the efficiency of obtaining the necessary information</a:t>
            </a:r>
            <a:endParaRPr lang="en-US" altLang="ru-RU">
              <a:latin typeface="PT Sans Narrow" pitchFamily="34" charset="-52"/>
            </a:endParaRPr>
          </a:p>
        </p:txBody>
      </p:sp>
      <p:pic>
        <p:nvPicPr>
          <p:cNvPr id="30724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0" y="712788"/>
            <a:ext cx="2187575" cy="2017712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0725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594100"/>
            <a:ext cx="2263775" cy="19907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26" name="Рисунок 4"/>
          <p:cNvPicPr>
            <a:picLocks noChangeAspect="1"/>
          </p:cNvPicPr>
          <p:nvPr/>
        </p:nvPicPr>
        <p:blipFill>
          <a:blip r:embed="rId6"/>
          <a:srcRect r="64796" b="40284"/>
          <a:stretch>
            <a:fillRect/>
          </a:stretch>
        </p:blipFill>
        <p:spPr>
          <a:xfrm rot="21240000">
            <a:off x="7845425" y="2695575"/>
            <a:ext cx="773113" cy="11541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2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188" y="3451225"/>
            <a:ext cx="2065337" cy="1816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28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5725" y="2957513"/>
            <a:ext cx="1338263" cy="11779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29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013" y="447675"/>
            <a:ext cx="2578100" cy="17383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30" name="Рисунок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713" y="2173288"/>
            <a:ext cx="1171575" cy="10096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31" name="Рисунок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25" y="2579688"/>
            <a:ext cx="1219200" cy="13239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32" name="Прямоугольник 1"/>
          <p:cNvSpPr/>
          <p:nvPr/>
        </p:nvSpPr>
        <p:spPr>
          <a:xfrm>
            <a:off x="165100" y="-38100"/>
            <a:ext cx="8515350" cy="9540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600">
                <a:latin typeface="PT Sans Narrow" pitchFamily="34" charset="-52"/>
              </a:rPr>
              <a:t>Scorpio</a:t>
            </a:r>
            <a:r>
              <a:rPr lang="ru-RU" altLang="ru-RU" sz="2000">
                <a:latin typeface="PT Sans Narrow" pitchFamily="34" charset="-52"/>
              </a:rPr>
              <a:t> </a:t>
            </a:r>
            <a:r>
              <a:rPr lang="en-US" altLang="ru-RU" sz="2000">
                <a:latin typeface="PT Sans Narrow" pitchFamily="34" charset="-52"/>
              </a:rPr>
              <a:t> </a:t>
            </a:r>
            <a:endParaRPr lang="en-US" altLang="ru-RU" sz="2000">
              <a:latin typeface="PT Sans Narrow" pitchFamily="34" charset="-52"/>
            </a:endParaRPr>
          </a:p>
          <a:p>
            <a:pPr lvl="0"/>
            <a:r>
              <a:rPr lang="en-US" altLang="ru-RU" sz="2000">
                <a:latin typeface="PT Sans Narrow" pitchFamily="34" charset="-52"/>
              </a:rPr>
              <a:t>Off-Road Vehicle-Based Surveillance and Thermal Imaging System provides</a:t>
            </a:r>
            <a:endParaRPr lang="en-US" altLang="ru-RU" sz="2000">
              <a:latin typeface="PT Sans Narrow" pitchFamily="34" charset="-52"/>
            </a:endParaRPr>
          </a:p>
        </p:txBody>
      </p:sp>
      <p:sp>
        <p:nvSpPr>
          <p:cNvPr id="30733" name="Прямоугольник 20"/>
          <p:cNvSpPr/>
          <p:nvPr/>
        </p:nvSpPr>
        <p:spPr>
          <a:xfrm>
            <a:off x="82550" y="1144588"/>
            <a:ext cx="5765800" cy="21240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285750" lvl="0" indent="-285750">
              <a:buFont typeface=""/>
              <a:buChar char="•"/>
            </a:pPr>
            <a:r>
              <a:rPr lang="en-US" altLang="ru-RU" sz="2000">
                <a:latin typeface="PT Sans Narrow" pitchFamily="34" charset="-52"/>
              </a:rPr>
              <a:t>Rapid response in the case of situation changes</a:t>
            </a:r>
            <a:r>
              <a:rPr lang="ru-RU" altLang="ru-RU">
                <a:latin typeface="PT Sans Narrow" pitchFamily="34" charset="-52"/>
              </a:rPr>
              <a:t>;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en-US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>
                <a:latin typeface="PT Sans Narrow" pitchFamily="34" charset="-52"/>
              </a:rPr>
              <a:t>Solving military intelligence and border control tasks</a:t>
            </a:r>
            <a:r>
              <a:rPr lang="ru-RU" altLang="ru-RU">
                <a:latin typeface="PT Sans Narrow" pitchFamily="34" charset="-52"/>
              </a:rPr>
              <a:t>;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en-US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000">
                <a:latin typeface="PT Sans Narrow" pitchFamily="34" charset="-52"/>
              </a:rPr>
              <a:t>Security enhancement for protected area</a:t>
            </a:r>
            <a:r>
              <a:rPr lang="ru-RU" altLang="ru-RU">
                <a:latin typeface="PT Sans Narrow" pitchFamily="34" charset="-52"/>
              </a:rPr>
              <a:t>;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en-US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000">
                <a:latin typeface="PT Sans Narrow" pitchFamily="34" charset="-52"/>
              </a:rPr>
              <a:t>Discrete surveillance and evidence-gathering. 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30734" name="TextBox 1"/>
          <p:cNvSpPr/>
          <p:nvPr/>
        </p:nvSpPr>
        <p:spPr>
          <a:xfrm>
            <a:off x="6781800" y="990600"/>
            <a:ext cx="1887538" cy="8302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Border guard </a:t>
            </a:r>
            <a:endParaRPr lang="en-US" altLang="ru-RU" sz="1600">
              <a:latin typeface="PT Sans Narrow" pitchFamily="34" charset="-52"/>
            </a:endParaRPr>
          </a:p>
          <a:p>
            <a:pPr lvl="0"/>
            <a:r>
              <a:rPr lang="en-US" altLang="ru-RU" sz="1600">
                <a:latin typeface="PT Sans Narrow" pitchFamily="34" charset="-52"/>
              </a:rPr>
              <a:t>Post</a:t>
            </a:r>
            <a:endParaRPr lang="en-US" altLang="ru-RU" sz="1600">
              <a:latin typeface="PT Sans Narrow" pitchFamily="34" charset="-52"/>
            </a:endParaRPr>
          </a:p>
          <a:p>
            <a:pPr lvl="0"/>
            <a:r>
              <a:rPr lang="en-US" altLang="ru-RU" sz="1600">
                <a:latin typeface="PT Sans Narrow" pitchFamily="34" charset="-52"/>
              </a:rPr>
              <a:t> </a:t>
            </a:r>
            <a:r>
              <a:rPr lang="ru-RU" altLang="ru-RU" sz="1600">
                <a:latin typeface="PT Sans Narrow" pitchFamily="34" charset="-52"/>
              </a:rPr>
              <a:t> 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2770" name="Рисунок 20"/>
          <p:cNvPicPr>
            <a:picLocks noChangeAspect="1"/>
          </p:cNvPicPr>
          <p:nvPr/>
        </p:nvPicPr>
        <p:blipFill>
          <a:blip r:embed="rId3"/>
          <a:srcRect l="23763" r="2168" b="-1369"/>
          <a:stretch>
            <a:fillRect/>
          </a:stretch>
        </p:blipFill>
        <p:spPr>
          <a:xfrm>
            <a:off x="-36512" y="0"/>
            <a:ext cx="9180512" cy="69580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2771" name="Прямоугольник 15"/>
          <p:cNvSpPr/>
          <p:nvPr/>
        </p:nvSpPr>
        <p:spPr>
          <a:xfrm>
            <a:off x="219075" y="258763"/>
            <a:ext cx="3781425" cy="9223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5400">
                <a:latin typeface="PT Sans Narrow" pitchFamily="34" charset="-52"/>
                <a:ea typeface="Times New Roman" pitchFamily="18" charset="0"/>
              </a:rPr>
              <a:t>STS</a:t>
            </a:r>
            <a:r>
              <a:rPr lang="ru-RU" altLang="ru-RU" sz="5400">
                <a:latin typeface="PT Sans Narrow" pitchFamily="34" charset="-52"/>
                <a:ea typeface="Times New Roman" pitchFamily="18" charset="0"/>
              </a:rPr>
              <a:t>-177</a:t>
            </a:r>
            <a:r>
              <a:rPr lang="en-US" altLang="ru-RU" sz="5400">
                <a:latin typeface="PT Sans Narrow" pitchFamily="34" charset="-52"/>
                <a:ea typeface="Times New Roman" pitchFamily="18" charset="0"/>
              </a:rPr>
              <a:t> Radar</a:t>
            </a:r>
            <a:endParaRPr lang="ru-RU" altLang="ru-RU" sz="5400">
              <a:latin typeface="PT Sans Narrow" pitchFamily="34" charset="-52"/>
            </a:endParaRPr>
          </a:p>
        </p:txBody>
      </p:sp>
      <p:sp>
        <p:nvSpPr>
          <p:cNvPr id="32772" name="Прямоугольник 7"/>
          <p:cNvSpPr/>
          <p:nvPr/>
        </p:nvSpPr>
        <p:spPr>
          <a:xfrm>
            <a:off x="4284663" y="227013"/>
            <a:ext cx="4535487" cy="9540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>
                <a:latin typeface="PT Sans Narrow" pitchFamily="34" charset="-52"/>
              </a:rPr>
              <a:t>Display of moving trajectory and distance to different moving targets</a:t>
            </a:r>
            <a:endParaRPr lang="ru-RU" altLang="ru-RU" sz="2800">
              <a:latin typeface="PT Sans Narrow" pitchFamily="34" charset="-52"/>
            </a:endParaRPr>
          </a:p>
        </p:txBody>
      </p:sp>
      <p:sp>
        <p:nvSpPr>
          <p:cNvPr id="32773" name="Прямоугольник 8"/>
          <p:cNvSpPr/>
          <p:nvPr/>
        </p:nvSpPr>
        <p:spPr>
          <a:xfrm>
            <a:off x="6407150" y="1785938"/>
            <a:ext cx="2682875" cy="8302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just">
              <a:tabLst>
                <a:tab pos="539750"/>
              </a:tabLst>
            </a:pPr>
            <a:r>
              <a:rPr lang="en-US" altLang="ru-RU" sz="2400">
                <a:latin typeface="PT Sans Narrow" pitchFamily="34" charset="-52"/>
              </a:rPr>
              <a:t>Special algorithm</a:t>
            </a:r>
            <a:r>
              <a:rPr lang="ru-RU" altLang="ru-RU" sz="2400">
                <a:latin typeface="PT Sans Narrow" pitchFamily="34" charset="-52"/>
              </a:rPr>
              <a:t> </a:t>
            </a:r>
            <a:r>
              <a:rPr lang="en-US" altLang="ru-RU" sz="2400">
                <a:latin typeface="PT Sans Narrow" pitchFamily="34" charset="-52"/>
              </a:rPr>
              <a:t>of</a:t>
            </a:r>
            <a:endParaRPr lang="en-US" altLang="ru-RU" sz="2400">
              <a:latin typeface="PT Sans Narrow" pitchFamily="34" charset="-52"/>
            </a:endParaRPr>
          </a:p>
          <a:p>
            <a:pPr marL="0" lvl="0" indent="0" algn="just">
              <a:tabLst>
                <a:tab pos="539750"/>
              </a:tabLst>
            </a:pPr>
            <a:r>
              <a:rPr lang="en-US" altLang="ru-RU" sz="2400">
                <a:latin typeface="PT Sans Narrow" pitchFamily="34" charset="-52"/>
              </a:rPr>
              <a:t>radio signals processing</a:t>
            </a:r>
            <a:endParaRPr lang="ru-RU" altLang="ru-RU" sz="2400">
              <a:latin typeface="PT Sans Narrow" pitchFamily="34" charset="-52"/>
            </a:endParaRPr>
          </a:p>
        </p:txBody>
      </p:sp>
      <p:sp>
        <p:nvSpPr>
          <p:cNvPr id="32774" name="Прямоугольник 11"/>
          <p:cNvSpPr/>
          <p:nvPr/>
        </p:nvSpPr>
        <p:spPr>
          <a:xfrm>
            <a:off x="6407150" y="3024188"/>
            <a:ext cx="2160588" cy="12001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lvl="0" indent="0" algn="just">
              <a:tabLst>
                <a:tab pos="539750"/>
              </a:tabLst>
            </a:pPr>
            <a:r>
              <a:rPr lang="en-US" altLang="ru-RU" sz="2400">
                <a:latin typeface="PT Sans Narrow" pitchFamily="34" charset="-52"/>
              </a:rPr>
              <a:t>Low</a:t>
            </a:r>
            <a:r>
              <a:rPr lang="ru-RU" altLang="ru-RU" sz="2400">
                <a:latin typeface="PT Sans Narrow" pitchFamily="34" charset="-52"/>
              </a:rPr>
              <a:t> </a:t>
            </a:r>
            <a:r>
              <a:rPr lang="en-US" altLang="ru-RU" sz="2400">
                <a:latin typeface="PT Sans Narrow" pitchFamily="34" charset="-52"/>
              </a:rPr>
              <a:t>power</a:t>
            </a:r>
            <a:r>
              <a:rPr lang="ru-RU" altLang="ru-RU" sz="2400">
                <a:latin typeface="PT Sans Narrow" pitchFamily="34" charset="-52"/>
              </a:rPr>
              <a:t> </a:t>
            </a:r>
            <a:endParaRPr lang="en-US" altLang="ru-RU" sz="2400">
              <a:latin typeface="PT Sans Narrow" pitchFamily="34" charset="-52"/>
            </a:endParaRPr>
          </a:p>
          <a:p>
            <a:pPr marL="0" lvl="0" indent="0" algn="just">
              <a:tabLst>
                <a:tab pos="539750"/>
              </a:tabLst>
            </a:pPr>
            <a:r>
              <a:rPr lang="en-US" altLang="ru-RU" sz="2400">
                <a:latin typeface="PT Sans Narrow" pitchFamily="34" charset="-52"/>
              </a:rPr>
              <a:t>of electromagnetic</a:t>
            </a:r>
            <a:r>
              <a:rPr lang="ru-RU" altLang="ru-RU" sz="2400">
                <a:latin typeface="PT Sans Narrow" pitchFamily="34" charset="-52"/>
              </a:rPr>
              <a:t> </a:t>
            </a:r>
            <a:r>
              <a:rPr lang="en-US" altLang="ru-RU" sz="2400">
                <a:latin typeface="PT Sans Narrow" pitchFamily="34" charset="-52"/>
              </a:rPr>
              <a:t>radiation</a:t>
            </a:r>
            <a:endParaRPr lang="ru-RU" altLang="ru-RU" sz="2400">
              <a:latin typeface="PT Sans Narrow" pitchFamily="34" charset="-52"/>
            </a:endParaRP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6407150" y="4725988"/>
            <a:ext cx="2016125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just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/>
              </a:tabLst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Low power</a:t>
            </a:r>
          </a:p>
          <a:p>
            <a:pPr marL="0" marR="0" lvl="0" indent="0" algn="just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/>
              </a:tabLst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consumption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32776" name="Прямоугольник 18"/>
          <p:cNvSpPr>
            <a:spLocks noChangeArrowheads="1"/>
          </p:cNvSpPr>
          <p:nvPr/>
        </p:nvSpPr>
        <p:spPr bwMode="auto">
          <a:xfrm>
            <a:off x="174625" y="3881437"/>
            <a:ext cx="288925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1pPr>
            <a:lvl2pPr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2pPr>
            <a:lvl3pPr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3pPr>
            <a:lvl4pPr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4pPr>
            <a:lvl5pPr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/>
              </a:tabLst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Noise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filtering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/>
              </a:tabLst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for plants and waves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/>
              </a:tabLst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on the water surface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2777" name="Прямоугольник 19"/>
          <p:cNvSpPr>
            <a:spLocks noChangeArrowheads="1"/>
          </p:cNvSpPr>
          <p:nvPr/>
        </p:nvSpPr>
        <p:spPr bwMode="auto">
          <a:xfrm>
            <a:off x="161220" y="3109119"/>
            <a:ext cx="2852738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Target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type identification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2778" name="Прямоугольник 22"/>
          <p:cNvSpPr>
            <a:spLocks noChangeArrowheads="1"/>
          </p:cNvSpPr>
          <p:nvPr/>
        </p:nvSpPr>
        <p:spPr bwMode="auto">
          <a:xfrm>
            <a:off x="174625" y="1968501"/>
            <a:ext cx="3176588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Simultaneous tracking of 90 targets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481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913"/>
            <a:ext cx="9144000" cy="684371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4819" name="Прямоугольник 8"/>
          <p:cNvSpPr/>
          <p:nvPr/>
        </p:nvSpPr>
        <p:spPr>
          <a:xfrm>
            <a:off x="323850" y="1196975"/>
            <a:ext cx="3887788" cy="3540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>
                <a:latin typeface="PT Sans Narrow" pitchFamily="34" charset="-52"/>
              </a:rPr>
              <a:t>Surveillance of open land</a:t>
            </a:r>
            <a:r>
              <a:rPr lang="ru-RU" altLang="ru-RU" sz="2800">
                <a:latin typeface="PT Sans Narrow" pitchFamily="34" charset="-52"/>
              </a:rPr>
              <a:t>, </a:t>
            </a:r>
            <a:endParaRPr lang="en-US" altLang="ru-RU" sz="2800">
              <a:latin typeface="PT Sans Narrow" pitchFamily="34" charset="-52"/>
            </a:endParaRPr>
          </a:p>
          <a:p>
            <a:pPr lvl="0"/>
            <a:r>
              <a:rPr lang="en-US" altLang="ru-RU" sz="2800">
                <a:latin typeface="PT Sans Narrow" pitchFamily="34" charset="-52"/>
              </a:rPr>
              <a:t>aerial and maritime areas</a:t>
            </a:r>
            <a:r>
              <a:rPr lang="ru-RU" altLang="ru-RU" sz="2800">
                <a:latin typeface="PT Sans Narrow" pitchFamily="34" charset="-52"/>
              </a:rPr>
              <a:t>. </a:t>
            </a:r>
            <a:endParaRPr lang="ru-RU" altLang="ru-RU" sz="2800">
              <a:latin typeface="PT Sans Narrow" pitchFamily="34" charset="-52"/>
            </a:endParaRPr>
          </a:p>
          <a:p>
            <a:pPr lvl="0"/>
            <a:endParaRPr lang="ru-RU" altLang="ru-RU" sz="2800">
              <a:latin typeface="PT Sans Narrow" pitchFamily="34" charset="-52"/>
            </a:endParaRPr>
          </a:p>
          <a:p>
            <a:pPr lvl="0"/>
            <a:r>
              <a:rPr lang="en-US" altLang="ru-RU" sz="2800">
                <a:latin typeface="PT Sans Narrow" pitchFamily="34" charset="-52"/>
              </a:rPr>
              <a:t>Allows to display target trajectory and distance to different moving objects such as human, vehicle, aircraft, boat etc.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34820" name="Прямоугольник 11"/>
          <p:cNvSpPr/>
          <p:nvPr/>
        </p:nvSpPr>
        <p:spPr>
          <a:xfrm>
            <a:off x="179388" y="-76200"/>
            <a:ext cx="3114675" cy="7699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4400">
                <a:latin typeface="PT Sans Narrow" pitchFamily="34" charset="-52"/>
                <a:ea typeface="Times New Roman" pitchFamily="18" charset="0"/>
              </a:rPr>
              <a:t>STS</a:t>
            </a:r>
            <a:r>
              <a:rPr lang="ru-RU" altLang="ru-RU" sz="4400">
                <a:latin typeface="PT Sans Narrow" pitchFamily="34" charset="-52"/>
                <a:ea typeface="Times New Roman" pitchFamily="18" charset="0"/>
              </a:rPr>
              <a:t>-177</a:t>
            </a:r>
            <a:r>
              <a:rPr lang="en-US" altLang="ru-RU" sz="4400">
                <a:latin typeface="PT Sans Narrow" pitchFamily="34" charset="-52"/>
                <a:ea typeface="Times New Roman" pitchFamily="18" charset="0"/>
              </a:rPr>
              <a:t> Radar</a:t>
            </a:r>
            <a:endParaRPr lang="ru-RU" altLang="ru-RU" sz="4400">
              <a:latin typeface="PT Sans Narrow" pitchFamily="34" charset="-52"/>
            </a:endParaRPr>
          </a:p>
        </p:txBody>
      </p:sp>
      <p:pic>
        <p:nvPicPr>
          <p:cNvPr id="34821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88" y="1371600"/>
            <a:ext cx="779462" cy="7747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6866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8" y="39688"/>
            <a:ext cx="9144000" cy="684371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6867" name="Прямоугольник 11"/>
          <p:cNvSpPr/>
          <p:nvPr/>
        </p:nvSpPr>
        <p:spPr>
          <a:xfrm>
            <a:off x="179388" y="-49212"/>
            <a:ext cx="8542337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>
                <a:latin typeface="PT Sans Narrow" pitchFamily="34" charset="-52"/>
                <a:ea typeface="Times New Roman" pitchFamily="18" charset="0"/>
              </a:rPr>
              <a:t>Joint work of border control systems</a:t>
            </a:r>
            <a:endParaRPr lang="ru-RU" altLang="ru-RU" sz="3200">
              <a:latin typeface="PT Sans Narrow" pitchFamily="34" charset="-52"/>
            </a:endParaRPr>
          </a:p>
        </p:txBody>
      </p:sp>
      <p:sp>
        <p:nvSpPr>
          <p:cNvPr id="36868" name="Прямоугольник 12"/>
          <p:cNvSpPr/>
          <p:nvPr/>
        </p:nvSpPr>
        <p:spPr>
          <a:xfrm>
            <a:off x="323850" y="5084763"/>
            <a:ext cx="5761038" cy="8921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>
                <a:latin typeface="PT Sans Narrow" pitchFamily="34" charset="-52"/>
              </a:rPr>
              <a:t>Automatic target positioning </a:t>
            </a:r>
            <a:r>
              <a:rPr lang="en-US" altLang="ru-RU" sz="2400">
                <a:latin typeface="PT Sans Narrow" pitchFamily="34" charset="-52"/>
              </a:rPr>
              <a:t>of long-range </a:t>
            </a:r>
            <a:endParaRPr lang="en-US" altLang="ru-RU" sz="2400">
              <a:latin typeface="PT Sans Narrow" pitchFamily="34" charset="-52"/>
            </a:endParaRPr>
          </a:p>
          <a:p>
            <a:pPr lvl="0"/>
            <a:r>
              <a:rPr lang="en-US" altLang="ru-RU" sz="2400">
                <a:latin typeface="PT Sans Narrow" pitchFamily="34" charset="-52"/>
              </a:rPr>
              <a:t>video camera and thermal-imaging camera</a:t>
            </a:r>
            <a:endParaRPr lang="ru-RU" altLang="ru-RU" sz="2400">
              <a:latin typeface="PT Sans Narrow" pitchFamily="34" charset="-52"/>
            </a:endParaRPr>
          </a:p>
        </p:txBody>
      </p:sp>
      <p:pic>
        <p:nvPicPr>
          <p:cNvPr id="36869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763" y="1682750"/>
            <a:ext cx="635000" cy="63341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6870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425" y="2859088"/>
            <a:ext cx="2474913" cy="227965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6871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13" y="-30162"/>
            <a:ext cx="2109787" cy="251142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6872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50" y="49213"/>
            <a:ext cx="3352800" cy="3627437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36873" name="Выгнутая влево стрелка 10"/>
          <p:cNvSpPr/>
          <p:nvPr/>
        </p:nvSpPr>
        <p:spPr>
          <a:xfrm rot="10800000">
            <a:off x="4932363" y="576263"/>
            <a:ext cx="871537" cy="1038225"/>
          </a:xfrm>
          <a:prstGeom prst="curvedRightArrow">
            <a:avLst>
              <a:gd name="adj1" fmla="val 24950"/>
              <a:gd name="adj2" fmla="val 4989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36874" name="Выгнутая влево стрелка 10"/>
          <p:cNvSpPr/>
          <p:nvPr/>
        </p:nvSpPr>
        <p:spPr>
          <a:xfrm rot="10800000" flipH="1" flipV="1">
            <a:off x="3941763" y="704850"/>
            <a:ext cx="871537" cy="1038225"/>
          </a:xfrm>
          <a:prstGeom prst="curvedRightArrow">
            <a:avLst>
              <a:gd name="adj1" fmla="val 24950"/>
              <a:gd name="adj2" fmla="val 4989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8914" name="Рисунок 2"/>
          <p:cNvPicPr>
            <a:picLocks noChangeAspect="1"/>
          </p:cNvPicPr>
          <p:nvPr/>
        </p:nvPicPr>
        <p:blipFill>
          <a:blip r:embed="rId3"/>
          <a:srcRect l="42417" b="42199"/>
          <a:stretch>
            <a:fillRect/>
          </a:stretch>
        </p:blipFill>
        <p:spPr>
          <a:xfrm>
            <a:off x="47625" y="0"/>
            <a:ext cx="9109075" cy="68437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8915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0" y="3419475"/>
            <a:ext cx="1871663" cy="221297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16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238" y="2693988"/>
            <a:ext cx="1865312" cy="1725612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17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88" y="311150"/>
            <a:ext cx="3486150" cy="376713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18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25" y="762000"/>
            <a:ext cx="1658938" cy="193198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19" name="Рисунок 10"/>
          <p:cNvPicPr>
            <a:picLocks noChangeAspect="1"/>
          </p:cNvPicPr>
          <p:nvPr/>
        </p:nvPicPr>
        <p:blipFill>
          <a:blip r:embed="rId8"/>
          <a:srcRect r="64796" b="40284"/>
          <a:stretch>
            <a:fillRect/>
          </a:stretch>
        </p:blipFill>
        <p:spPr>
          <a:xfrm rot="21240000">
            <a:off x="8061325" y="5370513"/>
            <a:ext cx="773113" cy="11541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8920" name="Рисунок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6088" y="3725863"/>
            <a:ext cx="1171575" cy="10096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8921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4575" y="2279650"/>
            <a:ext cx="871538" cy="226853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22" name="Рисунок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700" y="4492625"/>
            <a:ext cx="1219200" cy="13239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8923" name="TextBox 1"/>
          <p:cNvSpPr/>
          <p:nvPr/>
        </p:nvSpPr>
        <p:spPr>
          <a:xfrm>
            <a:off x="247650" y="127000"/>
            <a:ext cx="7583488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>
                <a:latin typeface="PT Sans Narrow" pitchFamily="34" charset="-52"/>
                <a:ea typeface="Times New Roman" pitchFamily="18" charset="0"/>
              </a:rPr>
              <a:t>Joint work of all border security systems</a:t>
            </a:r>
            <a:endParaRPr lang="ru-RU" altLang="ru-RU" sz="3200">
              <a:latin typeface="PT Sans Narrow" pitchFamily="34" charset="-52"/>
              <a:ea typeface="Times New Roman" pitchFamily="18" charset="0"/>
            </a:endParaRPr>
          </a:p>
        </p:txBody>
      </p:sp>
      <p:pic>
        <p:nvPicPr>
          <p:cNvPr id="38924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9488" y="877888"/>
            <a:ext cx="615950" cy="143827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3892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1413" y="1193800"/>
            <a:ext cx="1765300" cy="10525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8926" name="TextBox 1"/>
          <p:cNvSpPr/>
          <p:nvPr/>
        </p:nvSpPr>
        <p:spPr>
          <a:xfrm>
            <a:off x="8032750" y="1550988"/>
            <a:ext cx="1276350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Border guard station</a:t>
            </a:r>
            <a:r>
              <a:rPr lang="ru-RU" altLang="ru-RU" sz="1600">
                <a:latin typeface="PT Sans Narrow" pitchFamily="34" charset="-52"/>
              </a:rPr>
              <a:t> 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40962" name="TextBox 1"/>
          <p:cNvSpPr/>
          <p:nvPr/>
        </p:nvSpPr>
        <p:spPr>
          <a:xfrm>
            <a:off x="611188" y="166688"/>
            <a:ext cx="8251825" cy="12001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600">
                <a:latin typeface="PT Sans Narrow" pitchFamily="34" charset="-52"/>
              </a:rPr>
              <a:t>Control of all border security systems from one software interface</a:t>
            </a:r>
            <a:endParaRPr lang="ru-RU" altLang="ru-RU" sz="3600">
              <a:latin typeface="PT Sans Narrow" pitchFamily="34" charset="-52"/>
            </a:endParaRPr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844675"/>
            <a:ext cx="7820025" cy="4081463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pic>
        <p:nvPicPr>
          <p:cNvPr id="6146" name="Рисунок 1"/>
          <p:cNvPicPr>
            <a:picLocks noChangeAspect="1"/>
          </p:cNvPicPr>
          <p:nvPr/>
        </p:nvPicPr>
        <p:blipFill>
          <a:blip r:embed="rId3"/>
          <a:srcRect l="16231"/>
          <a:stretch>
            <a:fillRect/>
          </a:stretch>
        </p:blipFill>
        <p:spPr>
          <a:xfrm>
            <a:off x="-17462" y="490538"/>
            <a:ext cx="9178925" cy="61658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147" name="Прямоугольник 3"/>
          <p:cNvSpPr/>
          <p:nvPr/>
        </p:nvSpPr>
        <p:spPr>
          <a:xfrm>
            <a:off x="92075" y="395288"/>
            <a:ext cx="8353425" cy="18462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4800" b="1">
                <a:latin typeface="PT Sans Narrow" pitchFamily="34" charset="-52"/>
              </a:rPr>
              <a:t>AVANPOST </a:t>
            </a:r>
            <a:endParaRPr lang="en-US" altLang="ru-RU" sz="4800" b="1">
              <a:latin typeface="PT Sans Narrow" pitchFamily="34" charset="-52"/>
            </a:endParaRPr>
          </a:p>
          <a:p>
            <a:pPr lvl="0"/>
            <a:r>
              <a:rPr lang="en-US" altLang="ru-RU" sz="2400">
                <a:latin typeface="PT Sans Narrow" pitchFamily="34" charset="-52"/>
              </a:rPr>
              <a:t>Autonomous system for video and </a:t>
            </a:r>
            <a:endParaRPr lang="en-US" altLang="ru-RU" sz="2400">
              <a:latin typeface="PT Sans Narrow" pitchFamily="34" charset="-52"/>
            </a:endParaRPr>
          </a:p>
          <a:p>
            <a:pPr lvl="0"/>
            <a:r>
              <a:rPr lang="en-US" altLang="ru-RU" sz="2400">
                <a:latin typeface="PT Sans Narrow" pitchFamily="34" charset="-52"/>
              </a:rPr>
              <a:t>thermal imaging surveillance</a:t>
            </a:r>
            <a:endParaRPr lang="ru-RU" altLang="ru-RU" sz="2400">
              <a:latin typeface="PT Sans Narrow" pitchFamily="34" charset="-52"/>
            </a:endParaRPr>
          </a:p>
          <a:p>
            <a:pPr lvl="0"/>
            <a:endParaRPr lang="ru-RU" altLang="ru-RU">
              <a:latin typeface="PT Sans Narrow" pitchFamily="34" charset="-52"/>
            </a:endParaRPr>
          </a:p>
        </p:txBody>
      </p:sp>
      <p:sp>
        <p:nvSpPr>
          <p:cNvPr id="6148" name="Прямоугольник 3"/>
          <p:cNvSpPr/>
          <p:nvPr/>
        </p:nvSpPr>
        <p:spPr>
          <a:xfrm>
            <a:off x="4659313" y="765175"/>
            <a:ext cx="4392612" cy="6778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r"/>
            <a:r>
              <a:rPr lang="en-US" altLang="ru-RU" sz="2000">
                <a:latin typeface="PT Sans Narrow" pitchFamily="34" charset="-52"/>
              </a:rPr>
              <a:t>Intelligent </a:t>
            </a:r>
            <a:r>
              <a:rPr lang="en-US" altLang="ru-RU" sz="1600">
                <a:latin typeface="PT Sans Narrow" pitchFamily="34" charset="-52"/>
              </a:rPr>
              <a:t>video surveillance</a:t>
            </a:r>
            <a:r>
              <a:rPr lang="ru-RU" altLang="ru-RU" sz="1600">
                <a:latin typeface="PT Sans Narrow" pitchFamily="34" charset="-52"/>
              </a:rPr>
              <a:t> </a:t>
            </a:r>
            <a:r>
              <a:rPr lang="en-US" altLang="ru-RU">
                <a:latin typeface="PT Sans Narrow" pitchFamily="34" charset="-52"/>
              </a:rPr>
              <a:t>of large open areas </a:t>
            </a:r>
            <a:br>
              <a:rPr lang="en-US" altLang="ru-RU">
                <a:latin typeface="PT Sans Narrow" pitchFamily="34" charset="-52"/>
              </a:rPr>
            </a:br>
            <a:r>
              <a:rPr lang="en-US" altLang="ru-RU">
                <a:latin typeface="PT Sans Narrow" pitchFamily="34" charset="-52"/>
              </a:rPr>
              <a:t>in real time mode</a:t>
            </a:r>
            <a:endParaRPr lang="ru-RU" altLang="ru-RU" sz="1100">
              <a:latin typeface="PT Sans Narrow" pitchFamily="34" charset="-52"/>
            </a:endParaRPr>
          </a:p>
        </p:txBody>
      </p:sp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161925" y="2133600"/>
            <a:ext cx="4392613" cy="1262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0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Automatical </a:t>
            </a:r>
            <a:br>
              <a:rPr kumimoji="0" lang="en-US" altLang="ru-RU" sz="2800" b="0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</a:br>
            <a:r>
              <a:rPr kumimoji="0" lang="en-US" altLang="ru-RU" sz="2800" b="0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target detection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and tracking</a:t>
            </a:r>
            <a:endParaRPr kumimoji="0" lang="ru-RU" altLang="ru-RU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150" name="Прямоугольник 5"/>
          <p:cNvSpPr>
            <a:spLocks noChangeArrowheads="1"/>
          </p:cNvSpPr>
          <p:nvPr/>
        </p:nvSpPr>
        <p:spPr bwMode="auto">
          <a:xfrm>
            <a:off x="179388" y="3573463"/>
            <a:ext cx="4392612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Wireless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communication channel</a:t>
            </a: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with removed monitoring </a:t>
            </a:r>
            <a:b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</a:b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center</a:t>
            </a:r>
            <a:endParaRPr kumimoji="0" lang="ru-RU" altLang="ru-RU" sz="9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151" name="Прямоугольник 6"/>
          <p:cNvSpPr/>
          <p:nvPr/>
        </p:nvSpPr>
        <p:spPr>
          <a:xfrm>
            <a:off x="6588125" y="3213100"/>
            <a:ext cx="2681288" cy="1938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600">
                <a:latin typeface="PT Sans Narrow" pitchFamily="34" charset="-52"/>
              </a:rPr>
              <a:t>Autonomous power supply: </a:t>
            </a:r>
            <a:r>
              <a:rPr lang="en-US" altLang="ru-RU" sz="2400">
                <a:latin typeface="PT Sans Narrow" pitchFamily="34" charset="-52"/>
              </a:rPr>
              <a:t>solar energy or wind energy</a:t>
            </a:r>
            <a:endParaRPr lang="ru-RU" altLang="ru-RU" sz="24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43010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333375"/>
            <a:ext cx="9147175" cy="63484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3011" name="Прямоугольник 2"/>
          <p:cNvSpPr/>
          <p:nvPr/>
        </p:nvSpPr>
        <p:spPr>
          <a:xfrm>
            <a:off x="233363" y="446088"/>
            <a:ext cx="4392612" cy="14462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4400" b="1">
                <a:latin typeface="PT Sans Narrow" pitchFamily="34" charset="-52"/>
              </a:rPr>
              <a:t>Albatross</a:t>
            </a:r>
            <a:r>
              <a:rPr lang="ru-RU" altLang="ru-RU" sz="4400" b="1">
                <a:latin typeface="PT Sans Narrow" pitchFamily="34" charset="-52"/>
              </a:rPr>
              <a:t> </a:t>
            </a:r>
            <a:r>
              <a:rPr lang="en-US" altLang="ru-RU" sz="4400" b="1">
                <a:latin typeface="PT Sans Narrow" pitchFamily="34" charset="-52"/>
              </a:rPr>
              <a:t>P</a:t>
            </a:r>
            <a:r>
              <a:rPr lang="ru-RU" altLang="ru-RU" sz="4400" b="1">
                <a:latin typeface="PT Sans Narrow" pitchFamily="34" charset="-52"/>
              </a:rPr>
              <a:t>2</a:t>
            </a:r>
            <a:r>
              <a:rPr lang="en-US" altLang="ru-RU" sz="4400">
                <a:latin typeface="PT Sans Narrow" pitchFamily="34" charset="-52"/>
              </a:rPr>
              <a:t> </a:t>
            </a:r>
            <a:endParaRPr lang="ru-RU" altLang="ru-RU">
              <a:latin typeface="PT Sans Narrow" pitchFamily="34" charset="-52"/>
            </a:endParaRPr>
          </a:p>
          <a:p>
            <a:pPr lvl="0"/>
            <a:r>
              <a:rPr lang="en-US" altLang="ru-RU" sz="4400">
                <a:latin typeface="PT Sans Narrow" pitchFamily="34" charset="-52"/>
              </a:rPr>
              <a:t> </a:t>
            </a:r>
            <a:endParaRPr lang="ru-RU" altLang="ru-RU" sz="4400">
              <a:latin typeface="PT Sans Narrow" pitchFamily="34" charset="-52"/>
            </a:endParaRPr>
          </a:p>
        </p:txBody>
      </p:sp>
      <p:sp>
        <p:nvSpPr>
          <p:cNvPr id="43012" name="Прямоугольник 3"/>
          <p:cNvSpPr/>
          <p:nvPr/>
        </p:nvSpPr>
        <p:spPr>
          <a:xfrm>
            <a:off x="195263" y="1116013"/>
            <a:ext cx="3636962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/>
              <a:t>UAV-based</a:t>
            </a:r>
            <a:r>
              <a:rPr lang="ru-RU" altLang="ru-RU" sz="1600"/>
              <a:t> </a:t>
            </a:r>
            <a:r>
              <a:rPr lang="en-US" altLang="ru-RU" sz="1600"/>
              <a:t>surrounding territory control system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43013" name="Прямоугольник 4"/>
          <p:cNvSpPr/>
          <p:nvPr/>
        </p:nvSpPr>
        <p:spPr>
          <a:xfrm>
            <a:off x="4732338" y="581025"/>
            <a:ext cx="4303712" cy="1016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/>
              <a:t>The system provides protection of facility’s perimeter, national borders, large factories and infrastructure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43014" name="Прямоугольник 5"/>
          <p:cNvSpPr/>
          <p:nvPr/>
        </p:nvSpPr>
        <p:spPr>
          <a:xfrm>
            <a:off x="107950" y="2081213"/>
            <a:ext cx="36353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Super quick response to a sensor’s triggering 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43015" name="Прямоугольник 9"/>
          <p:cNvSpPr/>
          <p:nvPr/>
        </p:nvSpPr>
        <p:spPr>
          <a:xfrm>
            <a:off x="176213" y="4381500"/>
            <a:ext cx="312896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Battery charging in launch container</a:t>
            </a: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43016" name="Прямоугольник 10"/>
          <p:cNvSpPr/>
          <p:nvPr/>
        </p:nvSpPr>
        <p:spPr>
          <a:xfrm>
            <a:off x="7019925" y="3044825"/>
            <a:ext cx="3021013" cy="768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200">
                <a:latin typeface="PT Sans Narrow" pitchFamily="34" charset="-52"/>
              </a:rPr>
              <a:t>Take off and landing </a:t>
            </a:r>
            <a:endParaRPr lang="en-US" altLang="ru-RU" sz="2200">
              <a:latin typeface="PT Sans Narrow" pitchFamily="34" charset="-52"/>
            </a:endParaRPr>
          </a:p>
          <a:p>
            <a:pPr lvl="0"/>
            <a:r>
              <a:rPr lang="en-US" altLang="ru-RU" sz="2200">
                <a:latin typeface="PT Sans Narrow" pitchFamily="34" charset="-52"/>
              </a:rPr>
              <a:t>in auto mode</a:t>
            </a:r>
            <a:endParaRPr lang="ru-RU" altLang="ru-RU" sz="22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45058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63" y="260350"/>
            <a:ext cx="1871662" cy="15494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5059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1989138"/>
            <a:ext cx="1870075" cy="1439862"/>
          </a:xfrm>
          <a:prstGeom prst="rect">
            <a:avLst/>
          </a:prstGeom>
          <a:noFill/>
          <a:ln>
            <a:noFill/>
            <a:miter lim="800000"/>
          </a:ln>
        </p:spPr>
      </p:pic>
      <p:graphicFrame>
        <p:nvGraphicFramePr>
          <p:cNvPr id="45060" name="Таблица 9"/>
          <p:cNvGraphicFramePr>
            <a:graphicFrameLocks noGrp="1"/>
          </p:cNvGraphicFramePr>
          <p:nvPr/>
        </p:nvGraphicFramePr>
        <p:xfrm>
          <a:off x="396875" y="246062"/>
          <a:ext cx="6262688" cy="6294615"/>
        </p:xfrm>
        <a:graphic>
          <a:graphicData uri="http://schemas.openxmlformats.org/drawingml/2006/table">
            <a:tbl>
              <a:tblPr/>
              <a:tblGrid>
                <a:gridCol w="5038725"/>
                <a:gridCol w="1223962"/>
              </a:tblGrid>
              <a:tr h="614362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Max launch altitude above sea level, km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381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ru-RU" altLang="en-US" sz="1600">
                          <a:ea typeface="Arial" pitchFamily="34" charset="0"/>
                        </a:rPr>
                        <a:t>3000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381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31800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Travel radius, up to, m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ru-RU" altLang="en-US" sz="1600">
                          <a:ea typeface="Arial" pitchFamily="34" charset="0"/>
                        </a:rPr>
                        <a:t>4000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19112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Max wind resistance for efficient en-route flight, m/s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ru-RU" altLang="en-US" sz="1600">
                          <a:ea typeface="Arial" pitchFamily="34" charset="0"/>
                        </a:rPr>
                        <a:t>14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812800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Max endurance time in normal weather conditions*, one set of batteries, up to, min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ru-RU" altLang="en-US" sz="1600">
                          <a:ea typeface="Arial" pitchFamily="34" charset="0"/>
                        </a:rPr>
                        <a:t>40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714375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Position Hold/Preset waypoint flight/Positional data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GLONASS / GPS</a:t>
                      </a:r>
                      <a:endParaRPr lang="en-US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57212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Automatic take off </a:t>
                      </a:r>
                      <a:r>
                        <a:rPr lang="ru-RU" altLang="en-US" sz="1600">
                          <a:ea typeface="Arial" pitchFamily="34" charset="0"/>
                        </a:rPr>
                        <a:t> </a:t>
                      </a:r>
                      <a:r>
                        <a:rPr lang="en-US" altLang="en-US" sz="1600">
                          <a:ea typeface="Arial" pitchFamily="34" charset="0"/>
                        </a:rPr>
                        <a:t>from launching container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Yes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2275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Automatic landing in launching container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Yes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22275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Battery charging in launching container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Yes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79438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Automatic UAV launch at PIDS sensor alert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Yes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714375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Flight termination by operator command with manual control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Yes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06412"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Operating temperature</a:t>
                      </a:r>
                      <a:r>
                        <a:rPr lang="ru-RU" altLang="en-US" sz="1600">
                          <a:ea typeface="Arial" pitchFamily="34" charset="0"/>
                        </a:rPr>
                        <a:t>, </a:t>
                      </a:r>
                      <a:r>
                        <a:rPr lang="en-US" altLang="en-US" sz="1600">
                          <a:ea typeface="Arial" pitchFamily="34" charset="0"/>
                        </a:rPr>
                        <a:t>º</a:t>
                      </a:r>
                      <a:r>
                        <a:rPr lang="ru-RU" altLang="en-US" sz="1600">
                          <a:ea typeface="Arial" pitchFamily="34" charset="0"/>
                        </a:rPr>
                        <a:t>С**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18908" tIns="9455" rIns="18908" bIns="9455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600">
                          <a:ea typeface="Arial" pitchFamily="34" charset="0"/>
                        </a:rPr>
                        <a:t>from</a:t>
                      </a:r>
                      <a:r>
                        <a:rPr lang="ru-RU" altLang="en-US" sz="1600">
                          <a:ea typeface="Arial" pitchFamily="34" charset="0"/>
                        </a:rPr>
                        <a:t> -25 </a:t>
                      </a:r>
                      <a:r>
                        <a:rPr lang="en-US" altLang="en-US" sz="1600">
                          <a:ea typeface="Arial" pitchFamily="34" charset="0"/>
                        </a:rPr>
                        <a:t>up to</a:t>
                      </a:r>
                      <a:r>
                        <a:rPr lang="ru-RU" altLang="en-US" sz="1600">
                          <a:ea typeface="Arial" pitchFamily="34" charset="0"/>
                        </a:rPr>
                        <a:t> +50 </a:t>
                      </a:r>
                      <a:endParaRPr lang="ru-RU" altLang="en-US" sz="1600">
                        <a:ea typeface="Arial" pitchFamily="34" charset="0"/>
                      </a:endParaRPr>
                    </a:p>
                  </a:txBody>
                  <a:tcPr marL="18908" marR="18908" marT="9455" marB="9455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5098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463" y="3627438"/>
            <a:ext cx="1870075" cy="132556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5099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463" y="5151438"/>
            <a:ext cx="1870075" cy="132397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47106" name="Рисунок 13"/>
          <p:cNvPicPr>
            <a:picLocks noChangeAspect="1"/>
          </p:cNvPicPr>
          <p:nvPr/>
        </p:nvPicPr>
        <p:blipFill>
          <a:blip r:embed="rId3"/>
          <a:srcRect l="42417" b="42199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7107" name="Прямоугольник 4"/>
          <p:cNvSpPr/>
          <p:nvPr/>
        </p:nvSpPr>
        <p:spPr>
          <a:xfrm>
            <a:off x="0" y="5795963"/>
            <a:ext cx="3979863" cy="1076325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Using of Albatross P2 system allows to dramatically decrease deployment of  personnel and technical means as well as to enhance essential information obtaining flexibility</a:t>
            </a:r>
            <a:endParaRPr lang="ru-RU" altLang="ru-RU" sz="1600">
              <a:latin typeface="PT Sans Narrow" pitchFamily="34" charset="-52"/>
            </a:endParaRP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594100"/>
            <a:ext cx="2263775" cy="19907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09" name="Рисунок 4"/>
          <p:cNvPicPr>
            <a:picLocks noChangeAspect="1"/>
          </p:cNvPicPr>
          <p:nvPr/>
        </p:nvPicPr>
        <p:blipFill>
          <a:blip r:embed="rId5"/>
          <a:srcRect r="64796" b="40284"/>
          <a:stretch>
            <a:fillRect/>
          </a:stretch>
        </p:blipFill>
        <p:spPr>
          <a:xfrm rot="21240000">
            <a:off x="7845425" y="2695575"/>
            <a:ext cx="773113" cy="11541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188" y="3451225"/>
            <a:ext cx="2065337" cy="1816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725" y="2957513"/>
            <a:ext cx="1338263" cy="11779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12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600" y="688975"/>
            <a:ext cx="1765300" cy="1054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13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713" y="2173288"/>
            <a:ext cx="1171575" cy="10096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7114" name="Рисунок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25" y="2579688"/>
            <a:ext cx="1219200" cy="13239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7115" name="Прямоугольник 1"/>
          <p:cNvSpPr/>
          <p:nvPr/>
        </p:nvSpPr>
        <p:spPr>
          <a:xfrm>
            <a:off x="314325" y="85725"/>
            <a:ext cx="8515350" cy="8302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400"/>
              <a:t>Albatross P2 </a:t>
            </a:r>
            <a:endParaRPr lang="en-US" altLang="ru-RU" sz="2400"/>
          </a:p>
          <a:p>
            <a:pPr lvl="0"/>
            <a:r>
              <a:rPr lang="en-US" altLang="ru-RU" sz="2400"/>
              <a:t>UAV-based surrounding territory control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47116" name="Прямоугольник 20"/>
          <p:cNvSpPr/>
          <p:nvPr/>
        </p:nvSpPr>
        <p:spPr>
          <a:xfrm>
            <a:off x="73025" y="1077913"/>
            <a:ext cx="5765800" cy="5048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Fast response in case of security sensor’s triggering;</a:t>
            </a:r>
            <a:endParaRPr lang="en-US" altLang="ru-RU" sz="24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Solution for perimeters and border control</a:t>
            </a:r>
            <a:r>
              <a:rPr lang="ru-RU" altLang="ru-RU" sz="2400">
                <a:latin typeface="PT Sans Narrow" pitchFamily="34" charset="-52"/>
              </a:rPr>
              <a:t>;</a:t>
            </a:r>
            <a:endParaRPr lang="ru-RU" altLang="ru-RU" sz="24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Enhancing of area protection efficiency</a:t>
            </a:r>
            <a:r>
              <a:rPr lang="ru-RU" altLang="ru-RU" sz="2000">
                <a:latin typeface="PT Sans Narrow" pitchFamily="34" charset="-52"/>
              </a:rPr>
              <a:t>;</a:t>
            </a:r>
            <a:endParaRPr lang="ru-RU" altLang="ru-RU" sz="2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Discreet observation and gathering information about intruding</a:t>
            </a:r>
            <a:r>
              <a:rPr lang="ru-RU" altLang="ru-RU" sz="2000">
                <a:latin typeface="PT Sans Narrow" pitchFamily="34" charset="-52"/>
              </a:rPr>
              <a:t>;</a:t>
            </a:r>
            <a:endParaRPr lang="ru-RU" altLang="ru-RU" sz="2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Noise-resistance and protection of data in transit</a:t>
            </a:r>
            <a:r>
              <a:rPr lang="ru-RU" altLang="ru-RU" sz="2400">
                <a:latin typeface="PT Sans Narrow" pitchFamily="34" charset="-52"/>
              </a:rPr>
              <a:t>;</a:t>
            </a:r>
            <a:endParaRPr lang="ru-RU" altLang="ru-RU" sz="24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Multi-level protection against operator’s error</a:t>
            </a:r>
            <a:r>
              <a:rPr lang="ru-RU" altLang="ru-RU" sz="2400">
                <a:latin typeface="PT Sans Narrow" pitchFamily="34" charset="-52"/>
              </a:rPr>
              <a:t>;</a:t>
            </a:r>
            <a:endParaRPr lang="ru-RU" altLang="ru-RU" sz="24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r>
              <a:rPr lang="en-US" altLang="ru-RU" sz="2400">
                <a:latin typeface="PT Sans Narrow" pitchFamily="34" charset="-52"/>
              </a:rPr>
              <a:t>Broadcasting of video, obtained in real time mode</a:t>
            </a:r>
            <a:endParaRPr lang="ru-RU" altLang="ru-RU" sz="24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 sz="1000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Font typeface=""/>
              <a:buChar char="•"/>
            </a:pPr>
            <a:endParaRPr lang="ru-RU" altLang="ru-RU">
              <a:latin typeface="PT Sans Narrow" pitchFamily="34" charset="-52"/>
            </a:endParaRPr>
          </a:p>
        </p:txBody>
      </p:sp>
      <p:sp>
        <p:nvSpPr>
          <p:cNvPr id="47117" name="TextBox 1"/>
          <p:cNvSpPr/>
          <p:nvPr/>
        </p:nvSpPr>
        <p:spPr>
          <a:xfrm>
            <a:off x="6362700" y="1025525"/>
            <a:ext cx="1276350" cy="3381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Border post</a:t>
            </a:r>
            <a:endParaRPr lang="ru-RU" altLang="ru-RU" sz="1600">
              <a:latin typeface="PT Sans Narrow" pitchFamily="34" charset="-52"/>
            </a:endParaRPr>
          </a:p>
        </p:txBody>
      </p:sp>
      <p:pic>
        <p:nvPicPr>
          <p:cNvPr id="47118" name="Рисунок 2"/>
          <p:cNvPicPr>
            <a:picLocks noChangeAspect="1"/>
          </p:cNvPicPr>
          <p:nvPr/>
        </p:nvPicPr>
        <p:blipFill>
          <a:blip r:embed="rId11"/>
          <a:srcRect l="12253" t="6361" r="32767" b="5646"/>
          <a:stretch>
            <a:fillRect/>
          </a:stretch>
        </p:blipFill>
        <p:spPr>
          <a:xfrm>
            <a:off x="7065963" y="1166813"/>
            <a:ext cx="1933575" cy="1741487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49154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9155" name="Прямоугольник 2"/>
          <p:cNvSpPr/>
          <p:nvPr/>
        </p:nvSpPr>
        <p:spPr>
          <a:xfrm>
            <a:off x="179388" y="466725"/>
            <a:ext cx="4392612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 b="1"/>
              <a:t>STS-179 </a:t>
            </a:r>
            <a:endParaRPr lang="en-US" altLang="ru-RU" sz="3200" b="1"/>
          </a:p>
          <a:p>
            <a:pPr lvl="0"/>
            <a:r>
              <a:rPr lang="en-US" altLang="ru-RU" sz="3200" b="1"/>
              <a:t>Radar</a:t>
            </a:r>
            <a:endParaRPr lang="en-US" altLang="ru-RU" sz="3200" b="1"/>
          </a:p>
        </p:txBody>
      </p:sp>
      <p:sp>
        <p:nvSpPr>
          <p:cNvPr id="49156" name="Прямоугольник 4"/>
          <p:cNvSpPr/>
          <p:nvPr/>
        </p:nvSpPr>
        <p:spPr>
          <a:xfrm>
            <a:off x="4679950" y="411163"/>
            <a:ext cx="4303713" cy="1323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/>
              <a:t>Monitoring of open maritime environment, displaying of trajectory as well as distance to variety moving targets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49157" name="Прямоугольник 9"/>
          <p:cNvSpPr/>
          <p:nvPr/>
        </p:nvSpPr>
        <p:spPr>
          <a:xfrm>
            <a:off x="180975" y="2282825"/>
            <a:ext cx="2347913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Target identification and tracking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in maritime areas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pic>
        <p:nvPicPr>
          <p:cNvPr id="49158" name="Рисунок 11"/>
          <p:cNvPicPr>
            <a:picLocks noChangeAspect="1"/>
          </p:cNvPicPr>
          <p:nvPr/>
        </p:nvPicPr>
        <p:blipFill>
          <a:blip r:embed="rId4"/>
          <a:srcRect l="12070" t="7204" r="23522" b="54357"/>
          <a:stretch>
            <a:fillRect/>
          </a:stretch>
        </p:blipFill>
        <p:spPr>
          <a:xfrm>
            <a:off x="2881313" y="2124075"/>
            <a:ext cx="3195637" cy="17018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9159" name="Прямоугольник 7"/>
          <p:cNvSpPr/>
          <p:nvPr/>
        </p:nvSpPr>
        <p:spPr>
          <a:xfrm>
            <a:off x="7037388" y="3149600"/>
            <a:ext cx="2205037" cy="1938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>
                <a:latin typeface="PT Sans Narrow" pitchFamily="34" charset="-52"/>
              </a:rPr>
              <a:t>Long-range camera and thermal-imager point at the target and track it according to data, obtained from radar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49160" name="Прямоугольник 12"/>
          <p:cNvSpPr/>
          <p:nvPr/>
        </p:nvSpPr>
        <p:spPr>
          <a:xfrm>
            <a:off x="185738" y="4733925"/>
            <a:ext cx="60467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Max number of tracking targets – up to 60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49161" name="Прямоугольник 1"/>
          <p:cNvSpPr/>
          <p:nvPr/>
        </p:nvSpPr>
        <p:spPr>
          <a:xfrm>
            <a:off x="174625" y="3867150"/>
            <a:ext cx="54514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Displaying of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trajectory and distance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5120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</p:pic>
      <p:sp>
        <p:nvSpPr>
          <p:cNvPr id="51203" name="Прямоугольник 6"/>
          <p:cNvSpPr/>
          <p:nvPr/>
        </p:nvSpPr>
        <p:spPr>
          <a:xfrm>
            <a:off x="1042988" y="260350"/>
            <a:ext cx="7385050" cy="8318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4800" b="1">
                <a:solidFill>
                  <a:schemeClr val="tx1"/>
                </a:solidFill>
              </a:rPr>
              <a:t>Water frontier protection</a:t>
            </a:r>
            <a:endParaRPr lang="en-US" altLang="ru-RU" sz="4800" b="1">
              <a:solidFill>
                <a:schemeClr val="tx1"/>
              </a:solidFill>
            </a:endParaRPr>
          </a:p>
        </p:txBody>
      </p:sp>
      <p:sp>
        <p:nvSpPr>
          <p:cNvPr id="51204" name="Прямоугольник 2"/>
          <p:cNvSpPr/>
          <p:nvPr/>
        </p:nvSpPr>
        <p:spPr>
          <a:xfrm>
            <a:off x="5867400" y="1916113"/>
            <a:ext cx="792163" cy="649287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52226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2227" name="Прямоугольник 2"/>
          <p:cNvSpPr/>
          <p:nvPr/>
        </p:nvSpPr>
        <p:spPr>
          <a:xfrm>
            <a:off x="180975" y="404813"/>
            <a:ext cx="4392613" cy="10779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 b="1"/>
              <a:t>STS-179 </a:t>
            </a:r>
            <a:endParaRPr lang="en-US" altLang="ru-RU" sz="3200" b="1"/>
          </a:p>
          <a:p>
            <a:pPr lvl="0"/>
            <a:r>
              <a:rPr lang="en-US" altLang="ru-RU" sz="3200" b="1"/>
              <a:t>Radar</a:t>
            </a:r>
            <a:endParaRPr lang="en-US" altLang="ru-RU" sz="3200" b="1"/>
          </a:p>
        </p:txBody>
      </p:sp>
      <p:sp>
        <p:nvSpPr>
          <p:cNvPr id="52228" name="Прямоугольник 12"/>
          <p:cNvSpPr/>
          <p:nvPr/>
        </p:nvSpPr>
        <p:spPr>
          <a:xfrm>
            <a:off x="180975" y="1773238"/>
            <a:ext cx="6046788" cy="4338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Automatic target-tracking by camera according to coordinates acquired from the radar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Simultaneous tracking of targets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en-US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20 km surveillance range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Operating band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9410±30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MHz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endParaRPr kumimoji="0" lang="en-US" alt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Operation mode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24/7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in any weather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conditions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Azimuth coverage - 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360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deg.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endParaRPr kumimoji="0" lang="en-US" altLang="ru-RU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en-US" altLang="ru-RU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Vertical beam width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22 </a:t>
            </a:r>
            <a:r>
              <a:rPr kumimoji="0" lang="en-US" altLang="ru-RU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deg.</a:t>
            </a: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pic>
        <p:nvPicPr>
          <p:cNvPr id="52229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988" y="3357563"/>
            <a:ext cx="2519362" cy="141287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4274" name="TextBox 1"/>
          <p:cNvSpPr/>
          <p:nvPr/>
        </p:nvSpPr>
        <p:spPr>
          <a:xfrm>
            <a:off x="179388" y="138113"/>
            <a:ext cx="8424862" cy="955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>
                <a:latin typeface="PT Sans Narrow" pitchFamily="34" charset="-52"/>
              </a:rPr>
              <a:t>All systems can be integrated with</a:t>
            </a:r>
            <a:r>
              <a:rPr lang="ru-RU" altLang="ru-RU" sz="2800">
                <a:latin typeface="PT Sans Narrow" pitchFamily="34" charset="-52"/>
              </a:rPr>
              <a:t> </a:t>
            </a:r>
            <a:r>
              <a:rPr lang="en-US" altLang="ru-RU" sz="2800">
                <a:latin typeface="PT Sans Narrow" pitchFamily="34" charset="-52"/>
              </a:rPr>
              <a:t>perimeter security sensors</a:t>
            </a:r>
            <a:r>
              <a:rPr lang="ru-RU" altLang="ru-RU" sz="2800">
                <a:latin typeface="PT Sans Narrow" pitchFamily="34" charset="-52"/>
              </a:rPr>
              <a:t>, </a:t>
            </a:r>
            <a:r>
              <a:rPr lang="en-US" altLang="ru-RU" sz="2800">
                <a:latin typeface="PT Sans Narrow" pitchFamily="34" charset="-52"/>
              </a:rPr>
              <a:t>which allow to create a unique security system of large territory</a:t>
            </a:r>
            <a:endParaRPr lang="ru-RU" altLang="ru-RU" sz="2800">
              <a:latin typeface="PT Sans Narrow" pitchFamily="34" charset="-52"/>
            </a:endParaRPr>
          </a:p>
        </p:txBody>
      </p:sp>
      <p:pic>
        <p:nvPicPr>
          <p:cNvPr id="54275" name="Рисунок 2"/>
          <p:cNvPicPr>
            <a:picLocks noChangeAspect="1"/>
          </p:cNvPicPr>
          <p:nvPr/>
        </p:nvPicPr>
        <p:blipFill>
          <a:blip r:embed="rId3"/>
          <a:srcRect l="6412"/>
          <a:stretch>
            <a:fillRect/>
          </a:stretch>
        </p:blipFill>
        <p:spPr>
          <a:xfrm>
            <a:off x="34925" y="1255713"/>
            <a:ext cx="9091613" cy="54641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4276" name="TextBox 1"/>
          <p:cNvSpPr/>
          <p:nvPr/>
        </p:nvSpPr>
        <p:spPr>
          <a:xfrm>
            <a:off x="3059113" y="1412875"/>
            <a:ext cx="2105025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STS-102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>
                <a:latin typeface="PT Sans Narrow" pitchFamily="34" charset="-52"/>
              </a:rPr>
              <a:t>Security sensor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54277" name="TextBox 1"/>
          <p:cNvSpPr/>
          <p:nvPr/>
        </p:nvSpPr>
        <p:spPr>
          <a:xfrm>
            <a:off x="7353300" y="1506538"/>
            <a:ext cx="2105025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 b="1">
                <a:latin typeface="PT Sans Narrow" pitchFamily="34" charset="-52"/>
              </a:rPr>
              <a:t>RadioFence</a:t>
            </a:r>
            <a:endParaRPr lang="ru-RU" altLang="ru-RU" sz="1600" b="1">
              <a:latin typeface="PT Sans Narrow" pitchFamily="34" charset="-52"/>
            </a:endParaRPr>
          </a:p>
        </p:txBody>
      </p:sp>
      <p:sp>
        <p:nvSpPr>
          <p:cNvPr id="54278" name="TextBox 1"/>
          <p:cNvSpPr/>
          <p:nvPr/>
        </p:nvSpPr>
        <p:spPr>
          <a:xfrm>
            <a:off x="7667625" y="4005263"/>
            <a:ext cx="1476375" cy="6159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STS-931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 sz="1600">
                <a:latin typeface="PT Sans Narrow" pitchFamily="34" charset="-52"/>
              </a:rPr>
              <a:t>Signal repeater</a:t>
            </a:r>
            <a:endParaRPr lang="ru-RU" altLang="ru-RU" sz="1400">
              <a:latin typeface="PT Sans Narrow" pitchFamily="34" charset="-52"/>
            </a:endParaRPr>
          </a:p>
        </p:txBody>
      </p:sp>
      <p:sp>
        <p:nvSpPr>
          <p:cNvPr id="54279" name="TextBox 1"/>
          <p:cNvSpPr/>
          <p:nvPr/>
        </p:nvSpPr>
        <p:spPr>
          <a:xfrm>
            <a:off x="5395913" y="5013325"/>
            <a:ext cx="2105025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STS-102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>
                <a:latin typeface="PT Sans Narrow" pitchFamily="34" charset="-52"/>
              </a:rPr>
              <a:t>Security sensor</a:t>
            </a:r>
            <a:endParaRPr lang="en-US" altLang="ru-RU">
              <a:latin typeface="PT Sans Narrow" pitchFamily="34" charset="-52"/>
            </a:endParaRPr>
          </a:p>
        </p:txBody>
      </p:sp>
      <p:sp>
        <p:nvSpPr>
          <p:cNvPr id="54280" name="TextBox 1"/>
          <p:cNvSpPr/>
          <p:nvPr/>
        </p:nvSpPr>
        <p:spPr>
          <a:xfrm>
            <a:off x="4111625" y="6073775"/>
            <a:ext cx="2105025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STS-1</a:t>
            </a:r>
            <a:r>
              <a:rPr lang="ru-RU" altLang="ru-RU">
                <a:latin typeface="PT Sans Narrow" pitchFamily="34" charset="-52"/>
              </a:rPr>
              <a:t>14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>
                <a:latin typeface="PT Sans Narrow" pitchFamily="34" charset="-52"/>
              </a:rPr>
              <a:t>Security sensor</a:t>
            </a:r>
            <a:endParaRPr lang="en-US" altLang="ru-RU">
              <a:latin typeface="PT Sans Narrow" pitchFamily="34" charset="-52"/>
            </a:endParaRPr>
          </a:p>
        </p:txBody>
      </p:sp>
      <p:sp>
        <p:nvSpPr>
          <p:cNvPr id="54281" name="TextBox 1"/>
          <p:cNvSpPr/>
          <p:nvPr/>
        </p:nvSpPr>
        <p:spPr>
          <a:xfrm>
            <a:off x="1212850" y="5876925"/>
            <a:ext cx="2105025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STS-1</a:t>
            </a:r>
            <a:r>
              <a:rPr lang="ru-RU" altLang="ru-RU">
                <a:latin typeface="PT Sans Narrow" pitchFamily="34" charset="-52"/>
              </a:rPr>
              <a:t>11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>
                <a:latin typeface="PT Sans Narrow" pitchFamily="34" charset="-52"/>
              </a:rPr>
              <a:t>Security sensor</a:t>
            </a:r>
            <a:endParaRPr lang="en-US" altLang="ru-RU">
              <a:latin typeface="PT Sans Narrow" pitchFamily="34" charset="-52"/>
            </a:endParaRPr>
          </a:p>
        </p:txBody>
      </p:sp>
      <p:sp>
        <p:nvSpPr>
          <p:cNvPr id="54282" name="TextBox 1"/>
          <p:cNvSpPr/>
          <p:nvPr/>
        </p:nvSpPr>
        <p:spPr>
          <a:xfrm>
            <a:off x="1403350" y="2776538"/>
            <a:ext cx="2105025" cy="646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algn="ctr"/>
            <a:r>
              <a:rPr lang="en-US" altLang="ru-RU">
                <a:latin typeface="PT Sans Narrow" pitchFamily="34" charset="-52"/>
              </a:rPr>
              <a:t>BRDM</a:t>
            </a:r>
            <a:endParaRPr lang="en-US" altLang="ru-RU">
              <a:latin typeface="PT Sans Narrow" pitchFamily="34" charset="-52"/>
            </a:endParaRPr>
          </a:p>
          <a:p>
            <a:pPr lvl="0" algn="ctr"/>
            <a:r>
              <a:rPr lang="en-US" altLang="ru-RU">
                <a:latin typeface="PT Sans Narrow" pitchFamily="34" charset="-52"/>
              </a:rPr>
              <a:t>unit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5632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6323" name="TextBox 3"/>
          <p:cNvSpPr/>
          <p:nvPr/>
        </p:nvSpPr>
        <p:spPr>
          <a:xfrm>
            <a:off x="80963" y="115888"/>
            <a:ext cx="1531937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 b="1">
                <a:solidFill>
                  <a:schemeClr val="tx1"/>
                </a:solidFill>
                <a:latin typeface="PT Sans Narrow" pitchFamily="34" charset="-52"/>
              </a:rPr>
              <a:t>RadioFence </a:t>
            </a:r>
            <a:endParaRPr lang="en-US" altLang="ru-RU" sz="2000" b="1">
              <a:solidFill>
                <a:schemeClr val="tx1"/>
              </a:solidFill>
              <a:latin typeface="PT Sans Narrow" pitchFamily="34" charset="-52"/>
            </a:endParaRPr>
          </a:p>
          <a:p>
            <a:pPr lvl="0"/>
            <a:r>
              <a:rPr lang="en-US" altLang="ru-RU" sz="1200">
                <a:solidFill>
                  <a:schemeClr val="tx1"/>
                </a:solidFill>
                <a:latin typeface="PT Sans Narrow" pitchFamily="34" charset="-52"/>
              </a:rPr>
              <a:t>Perimeter security system</a:t>
            </a:r>
            <a:endParaRPr lang="ru-RU" altLang="ru-RU" sz="12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56324" name="TextBox 4"/>
          <p:cNvSpPr/>
          <p:nvPr/>
        </p:nvSpPr>
        <p:spPr>
          <a:xfrm>
            <a:off x="2736850" y="365125"/>
            <a:ext cx="2482850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STS-112 </a:t>
            </a:r>
            <a:r>
              <a:rPr lang="en-US" altLang="ru-RU" sz="1400">
                <a:solidFill>
                  <a:schemeClr val="tx1"/>
                </a:solidFill>
                <a:latin typeface="PT Sans Narrow" pitchFamily="34" charset="-52"/>
              </a:rPr>
              <a:t>triboelectric security sensor</a:t>
            </a:r>
            <a:endParaRPr lang="en-US" altLang="ru-RU" sz="14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56325" name="TextBox 5"/>
          <p:cNvSpPr/>
          <p:nvPr/>
        </p:nvSpPr>
        <p:spPr>
          <a:xfrm>
            <a:off x="6011863" y="211138"/>
            <a:ext cx="212566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STS-1</a:t>
            </a:r>
            <a:r>
              <a:rPr lang="ru-RU" altLang="ru-RU" sz="1400" b="1">
                <a:solidFill>
                  <a:schemeClr val="tx1"/>
                </a:solidFill>
                <a:latin typeface="PT Sans Narrow" pitchFamily="34" charset="-52"/>
              </a:rPr>
              <a:t>02 </a:t>
            </a:r>
            <a:r>
              <a:rPr lang="en-US" altLang="ru-RU" sz="1200">
                <a:solidFill>
                  <a:schemeClr val="tx1"/>
                </a:solidFill>
                <a:latin typeface="PT Sans Narrow" pitchFamily="34" charset="-52"/>
              </a:rPr>
              <a:t>IR passive security sensor</a:t>
            </a:r>
            <a:endParaRPr lang="en-US" altLang="ru-RU" sz="12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56326" name="TextBox 6"/>
          <p:cNvSpPr/>
          <p:nvPr/>
        </p:nvSpPr>
        <p:spPr>
          <a:xfrm>
            <a:off x="63500" y="2994025"/>
            <a:ext cx="216376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latin typeface="PT Sans Narrow" pitchFamily="34" charset="-52"/>
              </a:rPr>
              <a:t>STS-1</a:t>
            </a:r>
            <a:r>
              <a:rPr lang="ru-RU" altLang="ru-RU" sz="1400" b="1">
                <a:latin typeface="PT Sans Narrow" pitchFamily="34" charset="-52"/>
              </a:rPr>
              <a:t>05 </a:t>
            </a:r>
            <a:r>
              <a:rPr lang="en-US" altLang="ru-RU" sz="1200">
                <a:latin typeface="PT Sans Narrow" pitchFamily="34" charset="-52"/>
              </a:rPr>
              <a:t>Microwave security sensor</a:t>
            </a:r>
            <a:endParaRPr lang="en-US" altLang="ru-RU" sz="1200">
              <a:latin typeface="PT Sans Narrow" pitchFamily="34" charset="-52"/>
            </a:endParaRPr>
          </a:p>
        </p:txBody>
      </p:sp>
      <p:sp>
        <p:nvSpPr>
          <p:cNvPr id="56327" name="TextBox 7"/>
          <p:cNvSpPr/>
          <p:nvPr/>
        </p:nvSpPr>
        <p:spPr>
          <a:xfrm>
            <a:off x="2828925" y="3403600"/>
            <a:ext cx="2205038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latin typeface="PT Sans Narrow" pitchFamily="34" charset="-52"/>
              </a:rPr>
              <a:t>STS-1</a:t>
            </a:r>
            <a:r>
              <a:rPr lang="ru-RU" altLang="ru-RU" sz="1400" b="1">
                <a:latin typeface="PT Sans Narrow" pitchFamily="34" charset="-52"/>
              </a:rPr>
              <a:t>14 </a:t>
            </a:r>
            <a:r>
              <a:rPr lang="en-US" altLang="ru-RU" sz="1400">
                <a:latin typeface="PT Sans Narrow" pitchFamily="34" charset="-52"/>
              </a:rPr>
              <a:t>Seismic security sensor</a:t>
            </a:r>
            <a:endParaRPr lang="en-US" altLang="ru-RU" sz="1400">
              <a:latin typeface="PT Sans Narrow" pitchFamily="34" charset="-52"/>
            </a:endParaRPr>
          </a:p>
        </p:txBody>
      </p:sp>
      <p:sp>
        <p:nvSpPr>
          <p:cNvPr id="56328" name="TextBox 8"/>
          <p:cNvSpPr/>
          <p:nvPr/>
        </p:nvSpPr>
        <p:spPr>
          <a:xfrm>
            <a:off x="3348038" y="4125913"/>
            <a:ext cx="6486525" cy="9540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285750" lvl="0" indent="-285750">
              <a:buChar char="-"/>
            </a:pPr>
            <a:r>
              <a:rPr lang="en-US" altLang="ru-RU" sz="1400"/>
              <a:t>Autonomous power supply from solar modules </a:t>
            </a:r>
            <a:br>
              <a:rPr lang="en-US" altLang="ru-RU" sz="1400"/>
            </a:br>
            <a:r>
              <a:rPr lang="en-US" altLang="ru-RU" sz="1400"/>
              <a:t>Unlimited number of sensors in the system </a:t>
            </a:r>
            <a:br>
              <a:rPr lang="en-US" altLang="ru-RU" sz="1400"/>
            </a:br>
            <a:r>
              <a:rPr lang="en-US" altLang="ru-RU" sz="1400"/>
              <a:t>Radio communication distance between two devices up to 10 km </a:t>
            </a:r>
            <a:br>
              <a:rPr lang="en-US" altLang="ru-RU" sz="1400"/>
            </a:br>
            <a:r>
              <a:rPr lang="en-US" altLang="ru-RU" sz="1400"/>
              <a:t>Up to 64 retransmissions per one sub-net</a:t>
            </a:r>
            <a:endParaRPr lang="ru-RU" altLang="ru-RU" sz="1400" b="1">
              <a:latin typeface="PT Sans Narrow" pitchFamily="34" charset="-52"/>
            </a:endParaRPr>
          </a:p>
        </p:txBody>
      </p:sp>
      <p:sp>
        <p:nvSpPr>
          <p:cNvPr id="56329" name="TextBox 9"/>
          <p:cNvSpPr/>
          <p:nvPr/>
        </p:nvSpPr>
        <p:spPr>
          <a:xfrm>
            <a:off x="938213" y="5538788"/>
            <a:ext cx="174942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 sz="1400" b="1">
                <a:latin typeface="PT Sans Narrow" pitchFamily="34" charset="-52"/>
              </a:rPr>
              <a:t> 0,3 </a:t>
            </a:r>
            <a:r>
              <a:rPr lang="en-US" altLang="ru-RU" sz="1400" b="1">
                <a:latin typeface="PT Sans Narrow" pitchFamily="34" charset="-52"/>
              </a:rPr>
              <a:t>m below the surface</a:t>
            </a:r>
            <a:endParaRPr lang="ru-RU" altLang="ru-RU" sz="1400" b="1">
              <a:latin typeface="PT Sans Narrow" pitchFamily="34" charset="-52"/>
            </a:endParaRPr>
          </a:p>
        </p:txBody>
      </p:sp>
      <p:sp>
        <p:nvSpPr>
          <p:cNvPr id="56330" name="TextBox 10"/>
          <p:cNvSpPr/>
          <p:nvPr/>
        </p:nvSpPr>
        <p:spPr>
          <a:xfrm>
            <a:off x="827088" y="6296025"/>
            <a:ext cx="996950" cy="2619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100" b="1">
                <a:latin typeface="PT Sans Narrow" pitchFamily="34" charset="-52"/>
              </a:rPr>
              <a:t>Seismic receiver</a:t>
            </a:r>
            <a:endParaRPr lang="ru-RU" altLang="ru-RU" sz="1100" b="1">
              <a:latin typeface="PT Sans Narrow" pitchFamily="34" charset="-52"/>
            </a:endParaRPr>
          </a:p>
        </p:txBody>
      </p:sp>
      <p:sp>
        <p:nvSpPr>
          <p:cNvPr id="56331" name="TextBox 11"/>
          <p:cNvSpPr/>
          <p:nvPr/>
        </p:nvSpPr>
        <p:spPr>
          <a:xfrm>
            <a:off x="4787900" y="5661025"/>
            <a:ext cx="2305050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285750" lvl="0" indent="-285750">
              <a:buChar char="-"/>
            </a:pPr>
            <a:r>
              <a:rPr lang="en-US" altLang="ru-RU" sz="1400" b="1">
                <a:latin typeface="PT Sans Narrow" pitchFamily="34" charset="-52"/>
              </a:rPr>
              <a:t>BRDM Unit</a:t>
            </a:r>
            <a:r>
              <a:rPr lang="ru-RU" altLang="ru-RU" sz="1400" b="1">
                <a:latin typeface="PT Sans Narrow" pitchFamily="34" charset="-52"/>
              </a:rPr>
              <a:t> </a:t>
            </a:r>
            <a:r>
              <a:rPr lang="ru-RU" altLang="ru-RU" sz="1400">
                <a:latin typeface="PT Sans Narrow" pitchFamily="34" charset="-52"/>
              </a:rPr>
              <a:t>– </a:t>
            </a:r>
            <a:r>
              <a:rPr lang="en-US" altLang="ru-RU" sz="1400">
                <a:latin typeface="PT Sans Narrow" pitchFamily="34" charset="-52"/>
              </a:rPr>
              <a:t>receives signal via VHF link</a:t>
            </a:r>
            <a:endParaRPr lang="ru-RU" altLang="ru-RU" sz="14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58370" name="Прямоугольник 1"/>
          <p:cNvSpPr/>
          <p:nvPr/>
        </p:nvSpPr>
        <p:spPr>
          <a:xfrm>
            <a:off x="6732588" y="4797425"/>
            <a:ext cx="62865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-114 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pic>
        <p:nvPicPr>
          <p:cNvPr id="58371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8" y="57150"/>
            <a:ext cx="7616825" cy="67437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8372" name="TextBox 1"/>
          <p:cNvSpPr/>
          <p:nvPr/>
        </p:nvSpPr>
        <p:spPr>
          <a:xfrm>
            <a:off x="1908175" y="981075"/>
            <a:ext cx="151130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50x3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73" name="Прямоугольник 2"/>
          <p:cNvSpPr/>
          <p:nvPr/>
        </p:nvSpPr>
        <p:spPr>
          <a:xfrm>
            <a:off x="6240463" y="974725"/>
            <a:ext cx="806450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50x3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74" name="Прямоугольник 4"/>
          <p:cNvSpPr/>
          <p:nvPr/>
        </p:nvSpPr>
        <p:spPr>
          <a:xfrm>
            <a:off x="2903538" y="1320800"/>
            <a:ext cx="88106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STS-102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75" name="Прямоугольник 7"/>
          <p:cNvSpPr/>
          <p:nvPr/>
        </p:nvSpPr>
        <p:spPr>
          <a:xfrm>
            <a:off x="5376863" y="1320800"/>
            <a:ext cx="88106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STS-102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76" name="Прямоугольник 8"/>
          <p:cNvSpPr/>
          <p:nvPr/>
        </p:nvSpPr>
        <p:spPr>
          <a:xfrm>
            <a:off x="4140200" y="1692275"/>
            <a:ext cx="915988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77" name="Прямоугольник 9"/>
          <p:cNvSpPr/>
          <p:nvPr/>
        </p:nvSpPr>
        <p:spPr>
          <a:xfrm>
            <a:off x="3500438" y="2273300"/>
            <a:ext cx="711200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2</a:t>
            </a:r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00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78" name="Прямоугольник 10"/>
          <p:cNvSpPr/>
          <p:nvPr/>
        </p:nvSpPr>
        <p:spPr>
          <a:xfrm>
            <a:off x="4945063" y="2282825"/>
            <a:ext cx="71120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2</a:t>
            </a:r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00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79" name="Прямоугольник 11"/>
          <p:cNvSpPr/>
          <p:nvPr/>
        </p:nvSpPr>
        <p:spPr>
          <a:xfrm>
            <a:off x="1897063" y="2654300"/>
            <a:ext cx="88106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STS-105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80" name="Прямоугольник 12"/>
          <p:cNvSpPr/>
          <p:nvPr/>
        </p:nvSpPr>
        <p:spPr>
          <a:xfrm>
            <a:off x="6178550" y="2719388"/>
            <a:ext cx="881063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STS-105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81" name="Прямоугольник 13"/>
          <p:cNvSpPr/>
          <p:nvPr/>
        </p:nvSpPr>
        <p:spPr>
          <a:xfrm>
            <a:off x="4111625" y="3244850"/>
            <a:ext cx="915988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2" name="Прямоугольник 14"/>
          <p:cNvSpPr/>
          <p:nvPr/>
        </p:nvSpPr>
        <p:spPr>
          <a:xfrm>
            <a:off x="5219700" y="3357563"/>
            <a:ext cx="881063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83" name="Прямоугольник 15"/>
          <p:cNvSpPr/>
          <p:nvPr/>
        </p:nvSpPr>
        <p:spPr>
          <a:xfrm>
            <a:off x="3011488" y="3398838"/>
            <a:ext cx="881062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58384" name="Прямоугольник 16"/>
          <p:cNvSpPr/>
          <p:nvPr/>
        </p:nvSpPr>
        <p:spPr>
          <a:xfrm>
            <a:off x="4670425" y="3914775"/>
            <a:ext cx="712788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5" name="Прямоугольник 17"/>
          <p:cNvSpPr/>
          <p:nvPr/>
        </p:nvSpPr>
        <p:spPr>
          <a:xfrm>
            <a:off x="4111625" y="4716463"/>
            <a:ext cx="915988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6" name="Прямоугольник 18"/>
          <p:cNvSpPr/>
          <p:nvPr/>
        </p:nvSpPr>
        <p:spPr>
          <a:xfrm>
            <a:off x="5802313" y="3914775"/>
            <a:ext cx="711200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7" name="Прямоугольник 19"/>
          <p:cNvSpPr/>
          <p:nvPr/>
        </p:nvSpPr>
        <p:spPr>
          <a:xfrm>
            <a:off x="2706688" y="4359275"/>
            <a:ext cx="712787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8" name="Прямоугольник 20"/>
          <p:cNvSpPr/>
          <p:nvPr/>
        </p:nvSpPr>
        <p:spPr>
          <a:xfrm>
            <a:off x="3482975" y="4343400"/>
            <a:ext cx="712788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58389" name="Прямоугольник 21"/>
          <p:cNvSpPr/>
          <p:nvPr/>
        </p:nvSpPr>
        <p:spPr>
          <a:xfrm>
            <a:off x="4859338" y="5729288"/>
            <a:ext cx="673100" cy="646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BRDM</a:t>
            </a:r>
            <a:br>
              <a:rPr lang="en-US" altLang="ru-RU">
                <a:latin typeface="PT Sans Narrow" pitchFamily="34" charset="-52"/>
              </a:rPr>
            </a:br>
            <a:r>
              <a:rPr lang="en-US" altLang="ru-RU">
                <a:latin typeface="PT Sans Narrow" pitchFamily="34" charset="-52"/>
              </a:rPr>
              <a:t> Unit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58390" name="Прямоугольник 22"/>
          <p:cNvSpPr/>
          <p:nvPr/>
        </p:nvSpPr>
        <p:spPr>
          <a:xfrm>
            <a:off x="5795963" y="4710113"/>
            <a:ext cx="881062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STS-11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4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0418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0419" name="TextBox 3"/>
          <p:cNvSpPr/>
          <p:nvPr/>
        </p:nvSpPr>
        <p:spPr>
          <a:xfrm>
            <a:off x="1403350" y="4437063"/>
            <a:ext cx="174942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 sz="1400" b="1">
                <a:latin typeface="PT Sans Narrow" pitchFamily="34" charset="-52"/>
              </a:rPr>
              <a:t> 0,3 </a:t>
            </a:r>
            <a:r>
              <a:rPr lang="en-US" altLang="ru-RU" sz="1400" b="1">
                <a:latin typeface="PT Sans Narrow" pitchFamily="34" charset="-52"/>
              </a:rPr>
              <a:t>m below the surface</a:t>
            </a:r>
            <a:endParaRPr lang="ru-RU" altLang="ru-RU" sz="1400" b="1">
              <a:latin typeface="PT Sans Narrow" pitchFamily="34" charset="-52"/>
            </a:endParaRPr>
          </a:p>
        </p:txBody>
      </p:sp>
      <p:sp>
        <p:nvSpPr>
          <p:cNvPr id="60420" name="TextBox 4"/>
          <p:cNvSpPr/>
          <p:nvPr/>
        </p:nvSpPr>
        <p:spPr>
          <a:xfrm>
            <a:off x="1371600" y="5732463"/>
            <a:ext cx="1355725" cy="3381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 b="1">
                <a:latin typeface="PT Sans Narrow" pitchFamily="34" charset="-52"/>
              </a:rPr>
              <a:t>Seismic receiver</a:t>
            </a:r>
            <a:endParaRPr lang="ru-RU" altLang="ru-RU" sz="1600" b="1">
              <a:latin typeface="PT Sans Narrow" pitchFamily="34" charset="-52"/>
            </a:endParaRPr>
          </a:p>
        </p:txBody>
      </p:sp>
      <p:sp>
        <p:nvSpPr>
          <p:cNvPr id="60421" name="TextBox 5"/>
          <p:cNvSpPr/>
          <p:nvPr/>
        </p:nvSpPr>
        <p:spPr>
          <a:xfrm>
            <a:off x="755650" y="1728788"/>
            <a:ext cx="4608513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STS-114 Seismic security sensor</a:t>
            </a:r>
            <a:endParaRPr lang="en-US" altLang="ru-RU" b="1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60422" name="TextBox 6"/>
          <p:cNvSpPr txBox="1"/>
          <p:nvPr/>
        </p:nvSpPr>
        <p:spPr>
          <a:xfrm>
            <a:off x="395288" y="252413"/>
            <a:ext cx="460851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STS-114 Seismic security sensor</a:t>
            </a: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 flanks x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250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m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Sensitive element continuity control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Environmental adaptive threshold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Detects: climbing, damaging, digging, passing-by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8194" name="Прямоугольник 2"/>
          <p:cNvSpPr/>
          <p:nvPr/>
        </p:nvSpPr>
        <p:spPr>
          <a:xfrm flipH="1">
            <a:off x="187325" y="2841625"/>
            <a:ext cx="6508750" cy="200025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FF7C80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sp>
        <p:nvSpPr>
          <p:cNvPr id="8195" name="AutoShape 2" descr="Image result for ÑÐ¸Ð»ÑÑÑ ÑÐµÐ»Ð¾Ð²ÐµÐºÐ°"/>
          <p:cNvSpPr>
            <a:spLocks noChangeAspect="1"/>
          </p:cNvSpPr>
          <p:nvPr/>
        </p:nvSpPr>
        <p:spPr>
          <a:xfrm>
            <a:off x="155575" y="1012825"/>
            <a:ext cx="304800" cy="30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endParaRPr lang="ru-RU" altLang="ru-RU">
              <a:latin typeface="PT Sans Narrow" pitchFamily="34" charset="-52"/>
            </a:endParaRPr>
          </a:p>
        </p:txBody>
      </p:sp>
      <p:pic>
        <p:nvPicPr>
          <p:cNvPr id="8196" name="Picture 6" descr="Image result for ÑÐ¸Ð»ÑÑÑ ÑÐµÐ»Ð¾Ð²ÐµÐºÐ°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914" b="5502"/>
          <a:stretch>
            <a:fillRect/>
          </a:stretch>
        </p:blipFill>
        <p:spPr>
          <a:xfrm>
            <a:off x="7967663" y="2032000"/>
            <a:ext cx="481012" cy="109378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197" name="Прямоугольник 6"/>
          <p:cNvSpPr/>
          <p:nvPr/>
        </p:nvSpPr>
        <p:spPr>
          <a:xfrm>
            <a:off x="153988" y="2365375"/>
            <a:ext cx="6126162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Human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daylight video camera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198" name="Прямоугольник 7"/>
          <p:cNvSpPr/>
          <p:nvPr/>
        </p:nvSpPr>
        <p:spPr>
          <a:xfrm>
            <a:off x="6704013" y="2757488"/>
            <a:ext cx="1412875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10000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199" name="Прямоугольник 11"/>
          <p:cNvSpPr/>
          <p:nvPr/>
        </p:nvSpPr>
        <p:spPr>
          <a:xfrm>
            <a:off x="153988" y="3067050"/>
            <a:ext cx="735171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Automobile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daylight video camera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200" name="Прямоугольник 15"/>
          <p:cNvSpPr/>
          <p:nvPr/>
        </p:nvSpPr>
        <p:spPr>
          <a:xfrm flipH="1">
            <a:off x="263525" y="4953000"/>
            <a:ext cx="5245100" cy="198438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009973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pic>
        <p:nvPicPr>
          <p:cNvPr id="8201" name="Picture 6" descr="Image result for ÑÐ¸Ð»ÑÑÑ ÑÐµÐ»Ð¾Ð²ÐµÐºÐ°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914" b="5502"/>
          <a:stretch>
            <a:fillRect/>
          </a:stretch>
        </p:blipFill>
        <p:spPr>
          <a:xfrm>
            <a:off x="8134350" y="4167188"/>
            <a:ext cx="538163" cy="122396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202" name="Прямоугольник 20"/>
          <p:cNvSpPr/>
          <p:nvPr/>
        </p:nvSpPr>
        <p:spPr>
          <a:xfrm>
            <a:off x="173038" y="4443413"/>
            <a:ext cx="7405687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Human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thermal imaging camera SDP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203" name="Прямоугольник 21"/>
          <p:cNvSpPr/>
          <p:nvPr/>
        </p:nvSpPr>
        <p:spPr>
          <a:xfrm>
            <a:off x="5489575" y="4867275"/>
            <a:ext cx="1303338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4000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204" name="Прямоугольник 25"/>
          <p:cNvSpPr/>
          <p:nvPr/>
        </p:nvSpPr>
        <p:spPr>
          <a:xfrm flipH="1">
            <a:off x="195263" y="3457575"/>
            <a:ext cx="6508750" cy="200025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FF7C80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pic>
        <p:nvPicPr>
          <p:cNvPr id="8205" name="Picture 8" descr="Image result for ÑÐ¸Ð»ÑÑÑ Ð´Ð¶Ð¸Ð¿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3050" y="2778125"/>
            <a:ext cx="1139825" cy="14144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206" name="Прямоугольник 28"/>
          <p:cNvSpPr/>
          <p:nvPr/>
        </p:nvSpPr>
        <p:spPr>
          <a:xfrm>
            <a:off x="179388" y="5391150"/>
            <a:ext cx="7405687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Automobile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thermal imaging camera SDP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8207" name="Picture 8" descr="Image result for ÑÐ¸Ð»ÑÑÑ Ð´Ð¶Ð¸Ð¿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688" y="5214938"/>
            <a:ext cx="1287462" cy="159861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208" name="Прямоугольник 24"/>
          <p:cNvSpPr/>
          <p:nvPr/>
        </p:nvSpPr>
        <p:spPr>
          <a:xfrm>
            <a:off x="6534150" y="5791200"/>
            <a:ext cx="1303338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7900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209" name="Прямоугольник 31"/>
          <p:cNvSpPr/>
          <p:nvPr/>
        </p:nvSpPr>
        <p:spPr>
          <a:xfrm flipH="1">
            <a:off x="287338" y="5881688"/>
            <a:ext cx="6246812" cy="215900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009973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sp>
        <p:nvSpPr>
          <p:cNvPr id="8210" name="Прямоугольник 37"/>
          <p:cNvSpPr/>
          <p:nvPr/>
        </p:nvSpPr>
        <p:spPr>
          <a:xfrm>
            <a:off x="6711950" y="3325813"/>
            <a:ext cx="1412875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10000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8211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5"/>
            <a:ext cx="2354263" cy="22653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212" name="Прямоугольник 6"/>
          <p:cNvSpPr/>
          <p:nvPr/>
        </p:nvSpPr>
        <p:spPr>
          <a:xfrm>
            <a:off x="3471863" y="490538"/>
            <a:ext cx="5200650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>
                <a:latin typeface="PT Sans Narrow" pitchFamily="34" charset="-52"/>
              </a:rPr>
              <a:t>Optical Electronic Module </a:t>
            </a:r>
            <a:endParaRPr lang="ru-RU" altLang="ru-RU" sz="32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144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1443" name="TextBox 3"/>
          <p:cNvSpPr txBox="1"/>
          <p:nvPr/>
        </p:nvSpPr>
        <p:spPr>
          <a:xfrm>
            <a:off x="539750" y="295275"/>
            <a:ext cx="5903913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STS-11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Triboelectric security sensor</a:t>
            </a: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 flanks x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250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m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Sensitive element continuity control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Environmental adaptive threshold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Detects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climbing, damaging, digging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Separate processing of low and high frequency vibrations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1444" name="Прямоугольник 4"/>
          <p:cNvSpPr/>
          <p:nvPr/>
        </p:nvSpPr>
        <p:spPr>
          <a:xfrm>
            <a:off x="3419475" y="2565400"/>
            <a:ext cx="431800" cy="17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45" name="Прямоугольник 2"/>
          <p:cNvSpPr/>
          <p:nvPr/>
        </p:nvSpPr>
        <p:spPr>
          <a:xfrm>
            <a:off x="2905125" y="2227263"/>
            <a:ext cx="1954213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STS-11</a:t>
            </a:r>
            <a:r>
              <a:rPr lang="ru-RU" altLang="ru-RU" sz="1400" b="1">
                <a:solidFill>
                  <a:schemeClr val="tx1"/>
                </a:solidFill>
                <a:latin typeface="PT Sans Narrow" pitchFamily="34" charset="-52"/>
              </a:rPr>
              <a:t>2</a:t>
            </a:r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 Triboelectric security sensor</a:t>
            </a:r>
            <a:endParaRPr lang="en-US" altLang="ru-RU" sz="1400" b="1">
              <a:solidFill>
                <a:schemeClr val="tx1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2466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2467" name="TextBox 4"/>
          <p:cNvSpPr/>
          <p:nvPr/>
        </p:nvSpPr>
        <p:spPr>
          <a:xfrm>
            <a:off x="179388" y="549275"/>
            <a:ext cx="590550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STS-1</a:t>
            </a:r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02</a:t>
            </a:r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 IR-passive security sensor</a:t>
            </a:r>
            <a:endParaRPr lang="en-US" altLang="ru-RU" b="1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62468" name="TextBox 5"/>
          <p:cNvSpPr/>
          <p:nvPr/>
        </p:nvSpPr>
        <p:spPr>
          <a:xfrm>
            <a:off x="5508625" y="2997200"/>
            <a:ext cx="5903913" cy="12001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285750" lvl="0" indent="-285750">
              <a:buChar char="-"/>
            </a:pPr>
            <a:r>
              <a:rPr lang="en-US" altLang="ru-RU">
                <a:latin typeface="PT Sans Narrow" pitchFamily="34" charset="-52"/>
              </a:rPr>
              <a:t>Detection zone length </a:t>
            </a:r>
            <a:r>
              <a:rPr lang="ru-RU" altLang="ru-RU">
                <a:latin typeface="PT Sans Narrow" pitchFamily="34" charset="-52"/>
              </a:rPr>
              <a:t>50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Char char="-"/>
            </a:pPr>
            <a:r>
              <a:rPr lang="en-US" altLang="ru-RU">
                <a:latin typeface="PT Sans Narrow" pitchFamily="34" charset="-52"/>
              </a:rPr>
              <a:t>Digital signal processing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Char char="-"/>
            </a:pPr>
            <a:r>
              <a:rPr lang="en-US" altLang="ru-RU">
                <a:latin typeface="PT Sans Narrow" pitchFamily="34" charset="-52"/>
              </a:rPr>
              <a:t>Sensor serviceability monitoring</a:t>
            </a:r>
            <a:endParaRPr lang="ru-RU" altLang="ru-RU">
              <a:latin typeface="PT Sans Narrow" pitchFamily="34" charset="-52"/>
            </a:endParaRPr>
          </a:p>
          <a:p>
            <a:pPr marL="285750" lvl="0" indent="-285750">
              <a:buChar char="-"/>
            </a:pPr>
            <a:r>
              <a:rPr lang="en-US" altLang="ru-RU">
                <a:latin typeface="PT Sans Narrow" pitchFamily="34" charset="-52"/>
              </a:rPr>
              <a:t>High noise immunity</a:t>
            </a:r>
            <a:endParaRPr lang="en-US" altLang="ru-RU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3490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3491" name="TextBox 6"/>
          <p:cNvSpPr txBox="1"/>
          <p:nvPr/>
        </p:nvSpPr>
        <p:spPr>
          <a:xfrm>
            <a:off x="395288" y="188913"/>
            <a:ext cx="5905500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STS-1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05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Infrared passive security sensor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200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 detection area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10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Ghz frequency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Up to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0,5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 grass height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Detection rate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0,99</a:t>
            </a: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Environmental adaptive threshold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Components serviceability monitoring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Narrow execution zone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  <a:p>
            <a:pPr marL="285750" marR="0" lvl="0" indent="-28575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Noise control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63492" name="TextBox 7"/>
          <p:cNvSpPr/>
          <p:nvPr/>
        </p:nvSpPr>
        <p:spPr>
          <a:xfrm>
            <a:off x="1403350" y="2528888"/>
            <a:ext cx="5905500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STS-1</a:t>
            </a:r>
            <a:r>
              <a:rPr lang="ru-RU" altLang="ru-RU" sz="1400" b="1">
                <a:solidFill>
                  <a:schemeClr val="tx1"/>
                </a:solidFill>
                <a:latin typeface="PT Sans Narrow" pitchFamily="34" charset="-52"/>
              </a:rPr>
              <a:t>05 </a:t>
            </a:r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Infrared passive security sensor</a:t>
            </a:r>
            <a:endParaRPr lang="ru-RU" altLang="ru-RU" sz="1400" b="1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63493" name="TextBox 8"/>
          <p:cNvSpPr/>
          <p:nvPr/>
        </p:nvSpPr>
        <p:spPr>
          <a:xfrm flipH="1">
            <a:off x="6516688" y="4941888"/>
            <a:ext cx="143986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>
                <a:latin typeface="PT Sans Narrow" pitchFamily="34" charset="-52"/>
              </a:rPr>
              <a:t>Execution zone</a:t>
            </a:r>
            <a:endParaRPr lang="ru-RU" altLang="ru-RU" sz="1400">
              <a:latin typeface="PT Sans Narrow" pitchFamily="34" charset="-52"/>
            </a:endParaRPr>
          </a:p>
        </p:txBody>
      </p:sp>
      <p:pic>
        <p:nvPicPr>
          <p:cNvPr id="63494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2851150"/>
            <a:ext cx="647700" cy="4857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3495" name="TextBox 10"/>
          <p:cNvSpPr/>
          <p:nvPr/>
        </p:nvSpPr>
        <p:spPr>
          <a:xfrm>
            <a:off x="3492500" y="2909888"/>
            <a:ext cx="3240088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200 </a:t>
            </a:r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m</a:t>
            </a:r>
            <a:endParaRPr lang="ru-RU" altLang="ru-RU" sz="1600">
              <a:solidFill>
                <a:schemeClr val="tx1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553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5539" name="Прямоугольник 2"/>
          <p:cNvSpPr/>
          <p:nvPr/>
        </p:nvSpPr>
        <p:spPr>
          <a:xfrm>
            <a:off x="1108075" y="131763"/>
            <a:ext cx="6481763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 b="1"/>
              <a:t>Example of the system, project</a:t>
            </a:r>
            <a:endParaRPr lang="ru-RU" altLang="ru-RU" sz="3200" b="1"/>
          </a:p>
        </p:txBody>
      </p:sp>
      <p:grpSp>
        <p:nvGrpSpPr>
          <p:cNvPr id="65540" name="Группа 6"/>
          <p:cNvGrpSpPr/>
          <p:nvPr/>
        </p:nvGrpSpPr>
        <p:grpSpPr>
          <a:xfrm>
            <a:off x="5795963" y="2997200"/>
            <a:ext cx="3527425" cy="3433763"/>
            <a:chOff x="5773688" y="2420555"/>
            <a:chExt cx="3104727" cy="3041769"/>
          </a:xfrm>
        </p:grpSpPr>
        <p:sp>
          <p:nvSpPr>
            <p:cNvPr id="65545" name="Овал 3"/>
            <p:cNvSpPr/>
            <p:nvPr/>
          </p:nvSpPr>
          <p:spPr>
            <a:xfrm>
              <a:off x="5773688" y="2420555"/>
              <a:ext cx="3104727" cy="3041769"/>
            </a:xfrm>
            <a:prstGeom prst="ellipse">
              <a:avLst/>
            </a:prstGeom>
            <a:solidFill>
              <a:srgbClr val="0066FF">
                <a:alpha val="28627"/>
              </a:srgbClr>
            </a:solidFill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 eaLnBrk="1" hangingPunct="1">
                <a:buClr>
                  <a:srgbClr val="000000"/>
                </a:buClr>
                <a:buFont typeface="Times New Roman" pitchFamily="18" charset="0"/>
              </a:pPr>
              <a:endParaRPr lang="ru-RU" altLang="ru-RU"/>
            </a:p>
          </p:txBody>
        </p:sp>
        <p:sp>
          <p:nvSpPr>
            <p:cNvPr id="65546" name="Овал 8"/>
            <p:cNvSpPr/>
            <p:nvPr/>
          </p:nvSpPr>
          <p:spPr>
            <a:xfrm>
              <a:off x="6020544" y="2645296"/>
              <a:ext cx="2664296" cy="2592288"/>
            </a:xfrm>
            <a:prstGeom prst="ellipse">
              <a:avLst/>
            </a:prstGeom>
            <a:solidFill>
              <a:srgbClr val="00B8FF">
                <a:alpha val="29019"/>
              </a:srgbClr>
            </a:solidFill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 eaLnBrk="1" hangingPunct="1">
                <a:buClr>
                  <a:srgbClr val="000000"/>
                </a:buClr>
                <a:buFont typeface="Times New Roman" pitchFamily="18" charset="0"/>
              </a:pPr>
              <a:endParaRPr lang="ru-RU" altLang="ru-RU"/>
            </a:p>
          </p:txBody>
        </p:sp>
      </p:grpSp>
      <p:pic>
        <p:nvPicPr>
          <p:cNvPr id="65541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2" r="33660"/>
          <a:stretch>
            <a:fillRect/>
          </a:stretch>
        </p:blipFill>
        <p:spPr>
          <a:xfrm>
            <a:off x="6559550" y="3811588"/>
            <a:ext cx="1430338" cy="18049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5542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9875" y="3598863"/>
            <a:ext cx="454025" cy="14859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5543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13" y="684213"/>
            <a:ext cx="1765300" cy="10541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5544" name="TextBox 1"/>
          <p:cNvSpPr/>
          <p:nvPr/>
        </p:nvSpPr>
        <p:spPr>
          <a:xfrm>
            <a:off x="7880350" y="1041400"/>
            <a:ext cx="1276350" cy="3381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Border post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7586" name="Рисунок 9"/>
          <p:cNvPicPr>
            <a:picLocks noChangeAspect="1"/>
          </p:cNvPicPr>
          <p:nvPr/>
        </p:nvPicPr>
        <p:blipFill>
          <a:blip r:embed="rId3"/>
          <a:srcRect t="6404"/>
          <a:stretch>
            <a:fillRect/>
          </a:stretch>
        </p:blipFill>
        <p:spPr>
          <a:xfrm>
            <a:off x="755650" y="111125"/>
            <a:ext cx="7489825" cy="67119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7587" name="TextBox 1"/>
          <p:cNvSpPr/>
          <p:nvPr/>
        </p:nvSpPr>
        <p:spPr>
          <a:xfrm>
            <a:off x="935038" y="111125"/>
            <a:ext cx="5868987" cy="8620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 b="1"/>
              <a:t>Installation at</a:t>
            </a:r>
            <a:r>
              <a:rPr lang="ru-RU" altLang="ru-RU" sz="3200" b="1"/>
              <a:t> 2500 </a:t>
            </a:r>
            <a:r>
              <a:rPr lang="en-US" altLang="ru-RU" sz="3200" b="1"/>
              <a:t>m height</a:t>
            </a:r>
            <a:endParaRPr lang="ru-RU" altLang="ru-RU" sz="3200" b="1"/>
          </a:p>
          <a:p>
            <a:pPr lvl="0"/>
            <a:endParaRPr lang="ru-RU" altLang="ru-RU">
              <a:latin typeface="PT Sans Caption" pitchFamily="34" charset="-52"/>
            </a:endParaRPr>
          </a:p>
        </p:txBody>
      </p:sp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6963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713"/>
            <a:ext cx="9136063" cy="525621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0658" name="TextBox 1"/>
          <p:cNvSpPr/>
          <p:nvPr/>
        </p:nvSpPr>
        <p:spPr>
          <a:xfrm>
            <a:off x="468313" y="0"/>
            <a:ext cx="8207375" cy="13541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 b="1"/>
              <a:t>AVANPOST installations in different locations in Russia</a:t>
            </a:r>
            <a:endParaRPr lang="ru-RU" altLang="ru-RU" sz="3200" b="1"/>
          </a:p>
          <a:p>
            <a:pPr lvl="0"/>
            <a:endParaRPr lang="ru-RU" altLang="ru-RU">
              <a:latin typeface="PT Sans Caption" pitchFamily="34" charset="-52"/>
            </a:endParaRPr>
          </a:p>
        </p:txBody>
      </p:sp>
      <p:pic>
        <p:nvPicPr>
          <p:cNvPr id="70659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1196975"/>
            <a:ext cx="8945563" cy="51466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70660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" y="1196975"/>
            <a:ext cx="8966200" cy="514667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72706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0"/>
            <a:ext cx="9129712" cy="6846888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pic>
        <p:nvPicPr>
          <p:cNvPr id="7475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1989138"/>
            <a:ext cx="2662238" cy="443706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74755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916113"/>
            <a:ext cx="2705100" cy="45100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74756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238" y="981075"/>
            <a:ext cx="3267075" cy="54451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74757" name="TextBox 1"/>
          <p:cNvSpPr txBox="1">
            <a:spLocks noChangeArrowheads="1"/>
          </p:cNvSpPr>
          <p:nvPr/>
        </p:nvSpPr>
        <p:spPr bwMode="auto">
          <a:xfrm>
            <a:off x="251520" y="26968"/>
            <a:ext cx="83533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t>Our systems provide reliability in a various climate conditions</a:t>
            </a:r>
            <a:endParaRPr kumimoji="0" lang="ru-RU" altLang="ru-RU" sz="28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6802" name="TextBox 1"/>
          <p:cNvSpPr/>
          <p:nvPr/>
        </p:nvSpPr>
        <p:spPr>
          <a:xfrm>
            <a:off x="841375" y="125413"/>
            <a:ext cx="8283575" cy="400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000">
                <a:latin typeface="PT Sans Caption" pitchFamily="34" charset="-52"/>
              </a:rPr>
              <a:t>Bangladesh installation</a:t>
            </a:r>
            <a:r>
              <a:rPr lang="ru-RU" altLang="ru-RU" sz="2000">
                <a:latin typeface="PT Sans Caption" pitchFamily="34" charset="-52"/>
              </a:rPr>
              <a:t>	</a:t>
            </a:r>
            <a:r>
              <a:rPr lang="en-US" altLang="ru-RU" sz="2000">
                <a:latin typeface="PT Sans Caption" pitchFamily="34" charset="-52"/>
              </a:rPr>
              <a:t>, successfully works since 2016 year</a:t>
            </a:r>
            <a:endParaRPr lang="ru-RU" altLang="ru-RU" sz="2000">
              <a:latin typeface="PT Sans Caption" pitchFamily="34" charset="-52"/>
            </a:endParaRPr>
          </a:p>
        </p:txBody>
      </p:sp>
      <p:pic>
        <p:nvPicPr>
          <p:cNvPr id="76803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647700"/>
            <a:ext cx="3692525" cy="574516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76804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3573463"/>
            <a:ext cx="2054225" cy="2959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76805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88" y="625475"/>
            <a:ext cx="2105025" cy="27813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aphicFrame>
        <p:nvGraphicFramePr>
          <p:cNvPr id="10242" name="Таблица 5"/>
          <p:cNvGraphicFramePr>
            <a:graphicFrameLocks noGrp="1"/>
          </p:cNvGraphicFramePr>
          <p:nvPr/>
        </p:nvGraphicFramePr>
        <p:xfrm>
          <a:off x="179388" y="138112"/>
          <a:ext cx="4033838" cy="6115050"/>
        </p:xfrm>
        <a:graphic>
          <a:graphicData uri="http://schemas.openxmlformats.org/drawingml/2006/table">
            <a:tbl>
              <a:tblPr/>
              <a:tblGrid>
                <a:gridCol w="3457575"/>
                <a:gridCol w="576262"/>
              </a:tblGrid>
              <a:tr h="5413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Human-type target detection by a long-range video camera, not less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100">
                          <a:latin typeface="PT Sans Narrow" pitchFamily="34" charset="-52"/>
                          <a:ea typeface="Times New Roman" pitchFamily="18" charset="0"/>
                        </a:rPr>
                        <a:t>10000 </a:t>
                      </a: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m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413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Human-type target detection by thermal imaging camera, not less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100">
                          <a:latin typeface="PT Sans Narrow" pitchFamily="34" charset="-52"/>
                          <a:ea typeface="Times New Roman" pitchFamily="18" charset="0"/>
                        </a:rPr>
                        <a:t>4000 </a:t>
                      </a: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m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413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Automobile-type target detection by a long-range video camera, not less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100">
                          <a:latin typeface="PT Sans Narrow" pitchFamily="34" charset="-52"/>
                          <a:ea typeface="Times New Roman" pitchFamily="18" charset="0"/>
                        </a:rPr>
                        <a:t>10000 </a:t>
                      </a: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m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413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Automobile-type target detection by thermal imaging video camera, not less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100">
                          <a:latin typeface="PT Sans Narrow" pitchFamily="34" charset="-52"/>
                          <a:ea typeface="Times New Roman" pitchFamily="18" charset="0"/>
                        </a:rPr>
                        <a:t>7900 </a:t>
                      </a: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m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75088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Automatic scanning mode for pre-set control points with target detection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Up to</a:t>
                      </a:r>
                      <a:r>
                        <a:rPr lang="ru-RU" altLang="ru-RU" sz="1100">
                          <a:latin typeface="PT Sans Narrow" pitchFamily="34" charset="-52"/>
                          <a:ea typeface="Times New Roman" pitchFamily="18" charset="0"/>
                        </a:rPr>
                        <a:t> 30 </a:t>
                      </a: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points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7572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Pointing the video camera at the target by two clicks of the “mouse” on the video image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757238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Pointing the camera at at the target by two clicks of the “mouse” on the map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14350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Targets automatic detection and tracking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82575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ea typeface="Arial" pitchFamily="34" charset="0"/>
                        </a:rPr>
                        <a:t>Intelligent power save mode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887412">
                <a:tc>
                  <a:txBody>
                    <a:bodyPr lIns="48244" tIns="11157" rIns="48244" bIns="1115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Receiving and intelligent processing of notifications from security detectors of any type installed on the protected perimeter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48244" marR="48244" marT="11157" marB="1115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48244" tIns="11157" rIns="48244" bIns="1115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1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1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48244" marR="48244" marT="11157" marB="1115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277" name="Таблица 7"/>
          <p:cNvGraphicFramePr>
            <a:graphicFrameLocks noGrp="1"/>
          </p:cNvGraphicFramePr>
          <p:nvPr/>
        </p:nvGraphicFramePr>
        <p:xfrm>
          <a:off x="4429125" y="115888"/>
          <a:ext cx="4464050" cy="6428908"/>
        </p:xfrm>
        <a:graphic>
          <a:graphicData uri="http://schemas.openxmlformats.org/drawingml/2006/table">
            <a:tbl>
              <a:tblPr/>
              <a:tblGrid>
                <a:gridCol w="3311525"/>
                <a:gridCol w="1152525"/>
              </a:tblGrid>
              <a:tr h="6223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Transmission distance of a radio relay communication channel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Up to 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 30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km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223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Speed of information transmission in the radio channel, not less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40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Mbit/sec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98475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The power of the solar module (STL-717), not more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80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0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W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325438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Battery capacity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1600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Ah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390525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Remote monitoring of rechargeable batteries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Yes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842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The range of frequencies of radio relay communication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2400–6425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Hz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325438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Product lifetime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7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years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93725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Temperature range of the line post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-40</a:t>
                      </a:r>
                      <a:r>
                        <a:rPr lang="de-DE" altLang="ru-RU" sz="1300">
                          <a:latin typeface="PT Sans Narrow" pitchFamily="34" charset="-52"/>
                          <a:ea typeface="Times New Roman" pitchFamily="18" charset="0"/>
                        </a:rPr>
                        <a:t>°C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 +50</a:t>
                      </a:r>
                      <a:r>
                        <a:rPr lang="de-DE" altLang="ru-RU" sz="1300">
                          <a:latin typeface="PT Sans Narrow" pitchFamily="34" charset="-52"/>
                          <a:ea typeface="Times New Roman" pitchFamily="18" charset="0"/>
                        </a:rPr>
                        <a:t>°C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04825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Temperature range of the stationary post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+5</a:t>
                      </a:r>
                      <a:r>
                        <a:rPr lang="de-DE" altLang="ru-RU" sz="1300">
                          <a:latin typeface="PT Sans Narrow" pitchFamily="34" charset="-52"/>
                          <a:ea typeface="Times New Roman" pitchFamily="18" charset="0"/>
                        </a:rPr>
                        <a:t>°C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 +45</a:t>
                      </a:r>
                      <a:r>
                        <a:rPr lang="de-DE" altLang="ru-RU" sz="1300">
                          <a:latin typeface="PT Sans Narrow" pitchFamily="34" charset="-52"/>
                          <a:ea typeface="Times New Roman" pitchFamily="18" charset="0"/>
                        </a:rPr>
                        <a:t>°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С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858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Line post power supply </a:t>
                      </a:r>
                      <a:br>
                        <a:rPr lang="en-US" altLang="en-US" sz="1100">
                          <a:ea typeface="Arial" pitchFamily="34" charset="0"/>
                        </a:rPr>
                      </a:br>
                      <a:r>
                        <a:rPr lang="en-US" altLang="en-US" sz="1100">
                          <a:ea typeface="Arial" pitchFamily="34" charset="0"/>
                        </a:rPr>
                        <a:t>Stationary post power supply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48В±17%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~220В 50 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Hz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223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Recovery time, no more than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5</a:t>
                      </a: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 min</a:t>
                      </a:r>
                      <a:r>
                        <a:rPr lang="ru-RU" altLang="ru-RU" sz="1300">
                          <a:latin typeface="PT Sans Narrow" pitchFamily="34" charset="-52"/>
                          <a:ea typeface="Times New Roman" pitchFamily="18" charset="0"/>
                        </a:rPr>
                        <a:t>.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22300">
                <a:tc>
                  <a:txBody>
                    <a:bodyPr lIns="57022" tIns="13419" rIns="57022" bIns="13419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Autonomous work with fully charged batteries, not less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57022" marR="57022" marT="13419" marB="13419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57022" tIns="13419" rIns="57022" bIns="13419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300">
                          <a:latin typeface="PT Sans Narrow" pitchFamily="34" charset="-52"/>
                          <a:ea typeface="Times New Roman" pitchFamily="18" charset="0"/>
                        </a:rPr>
                        <a:t>9 days</a:t>
                      </a:r>
                      <a:endParaRPr lang="ru-RU" altLang="ru-RU" sz="1300" i="1">
                        <a:latin typeface="PT Sans Narrow" pitchFamily="34" charset="-52"/>
                        <a:ea typeface="Times New Roman" pitchFamily="18" charset="0"/>
                      </a:endParaRPr>
                    </a:p>
                  </a:txBody>
                  <a:tcPr marL="57022" marR="57022" marT="13419" marB="13419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8850" name="TextBox 1"/>
          <p:cNvSpPr/>
          <p:nvPr/>
        </p:nvSpPr>
        <p:spPr>
          <a:xfrm>
            <a:off x="931863" y="981075"/>
            <a:ext cx="8208962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Высота 2500-2600 метров над уровнем моря</a:t>
            </a:r>
            <a:endParaRPr lang="ru-RU" altLang="ru-RU">
              <a:latin typeface="PT Sans Narrow" pitchFamily="34" charset="-52"/>
            </a:endParaRPr>
          </a:p>
          <a:p>
            <a:pPr lvl="0"/>
            <a:endParaRPr lang="ru-RU" altLang="ru-RU">
              <a:latin typeface="PT Sans Narrow" pitchFamily="34" charset="-52"/>
            </a:endParaRPr>
          </a:p>
        </p:txBody>
      </p:sp>
      <p:pic>
        <p:nvPicPr>
          <p:cNvPr id="78851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" y="620713"/>
            <a:ext cx="9144000" cy="607218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78852" name="TextBox 1"/>
          <p:cNvSpPr/>
          <p:nvPr/>
        </p:nvSpPr>
        <p:spPr>
          <a:xfrm>
            <a:off x="6588125" y="1196975"/>
            <a:ext cx="2232025" cy="646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endParaRPr lang="ru-RU" altLang="ru-RU">
              <a:solidFill>
                <a:schemeClr val="tx1"/>
              </a:solidFill>
              <a:latin typeface="PT Sans Caption" pitchFamily="34" charset="-52"/>
            </a:endParaRPr>
          </a:p>
          <a:p>
            <a:pPr lvl="0"/>
            <a:endParaRPr lang="ru-RU" altLang="ru-RU">
              <a:solidFill>
                <a:schemeClr val="tx1"/>
              </a:solidFill>
              <a:latin typeface="PT Sans Caption" pitchFamily="34" charset="-52"/>
            </a:endParaRPr>
          </a:p>
        </p:txBody>
      </p:sp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80898" name="Рисунок 9"/>
          <p:cNvPicPr>
            <a:picLocks noChangeAspect="1"/>
          </p:cNvPicPr>
          <p:nvPr/>
        </p:nvPicPr>
        <p:blipFill>
          <a:blip r:embed="rId3"/>
          <a:srcRect l="4451"/>
          <a:stretch>
            <a:fillRect/>
          </a:stretch>
        </p:blipFill>
        <p:spPr>
          <a:xfrm>
            <a:off x="539750" y="476250"/>
            <a:ext cx="8210550" cy="514508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0899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404813"/>
            <a:ext cx="3597275" cy="60086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0900" name="Рисунок 16"/>
          <p:cNvPicPr>
            <a:picLocks noChangeAspect="1"/>
          </p:cNvPicPr>
          <p:nvPr/>
        </p:nvPicPr>
        <p:blipFill>
          <a:blip r:embed="rId5"/>
          <a:srcRect t="3136"/>
          <a:stretch>
            <a:fillRect/>
          </a:stretch>
        </p:blipFill>
        <p:spPr>
          <a:xfrm>
            <a:off x="4102100" y="458788"/>
            <a:ext cx="4710113" cy="27320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0901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700" y="3192463"/>
            <a:ext cx="1939925" cy="31734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0902" name="Рисунок 18"/>
          <p:cNvPicPr>
            <a:picLocks noChangeAspect="1"/>
          </p:cNvPicPr>
          <p:nvPr/>
        </p:nvPicPr>
        <p:blipFill>
          <a:blip r:embed="rId7"/>
          <a:srcRect t="26421" r="4987"/>
          <a:stretch>
            <a:fillRect/>
          </a:stretch>
        </p:blipFill>
        <p:spPr>
          <a:xfrm>
            <a:off x="4102100" y="3184525"/>
            <a:ext cx="2768600" cy="32162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0903" name="TextBox 1"/>
          <p:cNvSpPr/>
          <p:nvPr/>
        </p:nvSpPr>
        <p:spPr>
          <a:xfrm>
            <a:off x="541338" y="-17462"/>
            <a:ext cx="8208962" cy="8016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800" b="1"/>
              <a:t>Murmansk, successfully works since 2012 year</a:t>
            </a:r>
            <a:endParaRPr lang="ru-RU" altLang="ru-RU" sz="2800" b="1"/>
          </a:p>
          <a:p>
            <a:pPr lvl="0"/>
            <a:endParaRPr lang="ru-RU" altLang="ru-RU">
              <a:latin typeface="PT Sans Caption" pitchFamily="34" charset="-52"/>
            </a:endParaRPr>
          </a:p>
        </p:txBody>
      </p:sp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82946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2947" name="TextBox 1"/>
          <p:cNvSpPr txBox="1">
            <a:spLocks noChangeArrowheads="1"/>
          </p:cNvSpPr>
          <p:nvPr/>
        </p:nvSpPr>
        <p:spPr bwMode="auto">
          <a:xfrm>
            <a:off x="5868144" y="188640"/>
            <a:ext cx="3024187" cy="166199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Lucida Sans Unicode" panose="020b0602030504020204" pitchFamily="34" charset="0"/>
              </a:rPr>
              <a:t>Signal repeater for wireless data transmission</a:t>
            </a:r>
            <a:endParaRPr kumimoji="0" lang="ru-RU" altLang="ru-RU" sz="2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Lucida Sans Unicode" panose="020b060203050402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 Caption" pitchFamily="34" charset="-52"/>
              <a:ea typeface="+mn-ea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84994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728663"/>
            <a:ext cx="4389438" cy="5851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499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" y="0"/>
            <a:ext cx="5183188" cy="6910388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8704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260350"/>
            <a:ext cx="9139237" cy="60928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89090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9113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2290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rcRect l="2792"/>
          <a:stretch>
            <a:fillRect/>
          </a:stretch>
        </p:blipFill>
        <p:spPr>
          <a:xfrm>
            <a:off x="23813" y="0"/>
            <a:ext cx="9140825" cy="6837363"/>
          </a:xfrm>
          <a:prstGeom prst="rect">
            <a:avLst/>
          </a:prstGeom>
          <a:noFill/>
          <a:ln>
            <a:noFill/>
            <a:round/>
          </a:ln>
        </p:spPr>
      </p:pic>
      <p:grpSp>
        <p:nvGrpSpPr>
          <p:cNvPr id="12293" name="Прямоугольник 3"/>
          <p:cNvGrpSpPr/>
          <p:nvPr/>
        </p:nvGrpSpPr>
        <p:grpSpPr>
          <a:xfrm>
            <a:off x="-1731962" y="-719137"/>
            <a:ext cx="8358187" cy="7364412"/>
            <a:chOff x="-1091" y="-453"/>
            <a:chExt cx="5265" cy="4639"/>
          </a:xfrm>
        </p:grpSpPr>
        <p:pic>
          <p:nvPicPr>
            <p:cNvPr id="12291" name="Прямоугольник 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1091" y="-453"/>
              <a:ext cx="5265" cy="4639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12292" name=""/>
            <p:cNvSpPr/>
            <p:nvPr/>
          </p:nvSpPr>
          <p:spPr>
            <a:xfrm>
              <a:off x="113" y="748"/>
              <a:ext cx="2858" cy="223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>
                <a:spcBef>
                  <a:spcPct val="30000"/>
                </a:spcBef>
                <a:buClr>
                  <a:srgbClr val="000000"/>
                </a:buClr>
              </a:pPr>
              <a:r>
                <a:rPr lang="en-US" altLang="ru-RU" sz="3200">
                  <a:latin typeface="PT Sans Narrow" pitchFamily="34" charset="-52"/>
                </a:rPr>
                <a:t>AVANPOST</a:t>
              </a:r>
              <a:r>
                <a:rPr lang="en-US" altLang="ru-RU" sz="2400">
                  <a:latin typeface="PT Sans Narrow" pitchFamily="34" charset="-52"/>
                </a:rPr>
                <a:t> provides</a:t>
              </a:r>
              <a:r>
                <a:rPr lang="ru-RU" altLang="ru-RU" sz="2400">
                  <a:latin typeface="PT Sans Narrow" pitchFamily="34" charset="-52"/>
                </a:rPr>
                <a:t>:</a:t>
              </a:r>
              <a:endParaRPr lang="ru-RU" altLang="ru-RU" sz="2400">
                <a:latin typeface="PT Sans Narrow" pitchFamily="34" charset="-52"/>
              </a:endParaRPr>
            </a:p>
            <a:p>
              <a:pPr lvl="0"/>
              <a:r>
                <a:rPr lang="en-US" altLang="en-US"/>
                <a:t>24/7 video surveillance of remote areas, large open spaces in the absence of electrical power</a:t>
              </a:r>
              <a:r>
                <a:rPr lang="ru-RU" altLang="ru-RU" sz="2400">
                  <a:latin typeface="PT Sans Narrow" pitchFamily="34" charset="-52"/>
                </a:rPr>
                <a:t>;</a:t>
              </a:r>
              <a:endParaRPr lang="en-US" altLang="ru-RU" sz="2400">
                <a:latin typeface="PT Sans Narrow" pitchFamily="34" charset="-52"/>
              </a:endParaRPr>
            </a:p>
            <a:p>
              <a:pPr lvl="0"/>
              <a:endParaRPr lang="ru-RU" altLang="ru-RU" sz="2400">
                <a:latin typeface="PT Sans Narrow" pitchFamily="34" charset="-52"/>
              </a:endParaRPr>
            </a:p>
            <a:p>
              <a:pPr lvl="0">
                <a:spcBef>
                  <a:spcPct val="30000"/>
                </a:spcBef>
                <a:buClr>
                  <a:srgbClr val="000000"/>
                </a:buClr>
              </a:pPr>
              <a:r>
                <a:rPr lang="en-US" altLang="en-US" sz="2400">
                  <a:ea typeface="Arial" pitchFamily="34" charset="0"/>
                </a:rPr>
                <a:t>Control and monitoring </a:t>
              </a:r>
              <a:endParaRPr lang="ru-RU" altLang="ru-RU" sz="2400">
                <a:latin typeface="PT Sans Narrow" pitchFamily="34" charset="-52"/>
              </a:endParaRPr>
            </a:p>
            <a:p>
              <a:pPr lvl="0">
                <a:spcBef>
                  <a:spcPct val="30000"/>
                </a:spcBef>
                <a:buClr>
                  <a:srgbClr val="000000"/>
                </a:buClr>
              </a:pPr>
              <a:r>
                <a:rPr lang="en-US" altLang="en-US">
                  <a:ea typeface="Arial" pitchFamily="34" charset="0"/>
                </a:rPr>
                <a:t>of the border, obtaining operational information from points where it is impossible to allocate border guards continuously.</a:t>
              </a:r>
              <a:endParaRPr lang="en-US" altLang="ru-RU">
                <a:ea typeface="Arial" pitchFamily="34" charset="0"/>
              </a:endParaRPr>
            </a:p>
          </p:txBody>
        </p:sp>
      </p:grpSp>
      <p:sp>
        <p:nvSpPr>
          <p:cNvPr id="12294" name="Прямоугольник 1"/>
          <p:cNvSpPr/>
          <p:nvPr/>
        </p:nvSpPr>
        <p:spPr>
          <a:xfrm>
            <a:off x="7156450" y="5097463"/>
            <a:ext cx="1152525" cy="647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Border guard post  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12295" name="Прямоугольник 1"/>
          <p:cNvSpPr>
            <a:spLocks noChangeArrowheads="1"/>
          </p:cNvSpPr>
          <p:nvPr/>
        </p:nvSpPr>
        <p:spPr bwMode="auto">
          <a:xfrm>
            <a:off x="6650038" y="1479550"/>
            <a:ext cx="11525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Pass</a:t>
            </a:r>
            <a:r>
              <a:rPr kumimoji="0" lang="en-US" altLang="ru-RU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2</a:t>
            </a:r>
            <a:endParaRPr kumimoji="0" lang="ru-RU" altLang="ru-RU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2296" name="Прямоугольник 1"/>
          <p:cNvSpPr>
            <a:spLocks noChangeArrowheads="1"/>
          </p:cNvSpPr>
          <p:nvPr/>
        </p:nvSpPr>
        <p:spPr bwMode="auto">
          <a:xfrm>
            <a:off x="4838700" y="1844675"/>
            <a:ext cx="11525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Pass</a:t>
            </a:r>
            <a:r>
              <a:rPr kumimoji="0" lang="en-US" altLang="ru-RU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1</a:t>
            </a:r>
            <a:endParaRPr kumimoji="0" lang="ru-RU" altLang="ru-RU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2297" name="Прямоугольник 1"/>
          <p:cNvSpPr/>
          <p:nvPr/>
        </p:nvSpPr>
        <p:spPr>
          <a:xfrm>
            <a:off x="8316913" y="1322388"/>
            <a:ext cx="115252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400">
                <a:latin typeface="PT Sans Narrow" pitchFamily="34" charset="-52"/>
              </a:rPr>
              <a:t>Pass</a:t>
            </a:r>
            <a:r>
              <a:rPr lang="ru-RU" altLang="ru-RU" sz="1400">
                <a:latin typeface="PT Sans Narrow" pitchFamily="34" charset="-52"/>
              </a:rPr>
              <a:t> 3</a:t>
            </a:r>
            <a:endParaRPr lang="ru-RU" altLang="ru-RU" sz="1400">
              <a:latin typeface="PT Sans Narrow" pitchFamily="34" charset="-52"/>
            </a:endParaRPr>
          </a:p>
        </p:txBody>
      </p:sp>
      <p:sp>
        <p:nvSpPr>
          <p:cNvPr id="12298" name="Прямоугольник 1"/>
          <p:cNvSpPr/>
          <p:nvPr/>
        </p:nvSpPr>
        <p:spPr>
          <a:xfrm>
            <a:off x="6084888" y="3417888"/>
            <a:ext cx="3079750" cy="5873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 eaLnBrk="1" hangingPunct="1">
              <a:buClr>
                <a:srgbClr val="000000"/>
              </a:buClr>
              <a:buFont typeface="Times New Roman" pitchFamily="18" charset="0"/>
            </a:pPr>
            <a:endParaRPr lang="ru-RU" altLang="ru-RU"/>
          </a:p>
        </p:txBody>
      </p:sp>
      <p:sp>
        <p:nvSpPr>
          <p:cNvPr id="12299" name="Прямоугольник 4"/>
          <p:cNvSpPr/>
          <p:nvPr/>
        </p:nvSpPr>
        <p:spPr>
          <a:xfrm>
            <a:off x="6249988" y="3457575"/>
            <a:ext cx="2560637" cy="5175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>
              <a:spcBef>
                <a:spcPct val="30000"/>
              </a:spcBef>
              <a:buClr>
                <a:srgbClr val="000000"/>
              </a:buClr>
            </a:pPr>
            <a:r>
              <a:rPr lang="en-US" altLang="ru-RU" sz="1200"/>
              <a:t>To effectively protect the border </a:t>
            </a:r>
            <a:endParaRPr lang="en-US" altLang="ru-RU" sz="1200"/>
          </a:p>
          <a:p>
            <a:pPr lvl="0">
              <a:spcBef>
                <a:spcPct val="30000"/>
              </a:spcBef>
              <a:buClr>
                <a:srgbClr val="000000"/>
              </a:buClr>
            </a:pPr>
            <a:r>
              <a:rPr lang="en-US" altLang="ru-RU" sz="1200"/>
              <a:t>you need 3 teams 3 people each</a:t>
            </a:r>
            <a:endParaRPr lang="ru-RU" altLang="ru-RU" sz="12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433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913"/>
            <a:ext cx="9144000" cy="6843712"/>
          </a:xfrm>
          <a:prstGeom prst="rect">
            <a:avLst/>
          </a:prstGeom>
          <a:noFill/>
          <a:ln>
            <a:noFill/>
            <a:miter lim="800000"/>
          </a:ln>
        </p:spPr>
      </p:pic>
      <p:grpSp>
        <p:nvGrpSpPr>
          <p:cNvPr id="14341" name="Прямоугольник 3"/>
          <p:cNvGrpSpPr/>
          <p:nvPr/>
        </p:nvGrpSpPr>
        <p:grpSpPr>
          <a:xfrm>
            <a:off x="-1779587" y="-1000125"/>
            <a:ext cx="8113712" cy="7358063"/>
            <a:chOff x="-1121" y="-630"/>
            <a:chExt cx="5111" cy="4635"/>
          </a:xfrm>
        </p:grpSpPr>
        <p:pic>
          <p:nvPicPr>
            <p:cNvPr id="14339" name="Прямоугольник 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1121" y="-630"/>
              <a:ext cx="5111" cy="4635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14340" name=""/>
            <p:cNvSpPr/>
            <p:nvPr/>
          </p:nvSpPr>
          <p:spPr>
            <a:xfrm>
              <a:off x="82" y="572"/>
              <a:ext cx="2707" cy="22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1pPr>
              <a:lvl2pPr marL="742950" indent="-28575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2pPr>
              <a:lvl3pPr marL="11430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3pPr>
              <a:lvl4pPr marL="16002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4pPr>
              <a:lvl5pPr marL="2057400" indent="-228600" algn="l" defTabSz="449262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GB" altLang="en-US" sz="1800" b="0" i="0" u="none" baseline="0">
                  <a:solidFill>
                    <a:schemeClr val="bg1"/>
                  </a:solidFill>
                  <a:effectLst/>
                  <a:latin typeface="Arial" pitchFamily="34" charset="0"/>
                  <a:ea typeface="Lucida Sans Unicode" pitchFamily="34" charset="0"/>
                </a:defRPr>
              </a:lvl5pPr>
            </a:lstStyle>
            <a:p>
              <a:pPr lvl="0"/>
              <a:r>
                <a:rPr lang="en-US" altLang="en-US" sz="3200">
                  <a:latin typeface="PT Sans Narrow" pitchFamily="34" charset="-52"/>
                </a:rPr>
                <a:t>AVANPOST</a:t>
              </a:r>
              <a:endParaRPr lang="ru-RU" altLang="en-US" sz="3200">
                <a:latin typeface="PT Sans Narrow" pitchFamily="34" charset="-52"/>
              </a:endParaRPr>
            </a:p>
            <a:p>
              <a:pPr lvl="0"/>
              <a:r>
                <a:rPr lang="en-US" altLang="en-US" sz="2400"/>
                <a:t>provides round-the-clock detection of violators in any weather</a:t>
              </a:r>
              <a:r>
                <a:rPr lang="ru-RU" altLang="en-US" sz="2400">
                  <a:latin typeface="PT Sans Narrow" pitchFamily="34" charset="-52"/>
                </a:rPr>
                <a:t>. </a:t>
              </a:r>
              <a:endParaRPr lang="ru-RU" altLang="en-US" sz="2400">
                <a:latin typeface="PT Sans Narrow" pitchFamily="34" charset="-52"/>
              </a:endParaRPr>
            </a:p>
            <a:p>
              <a:pPr lvl="0"/>
              <a:endParaRPr lang="ru-RU" altLang="en-US" sz="2400">
                <a:latin typeface="PT Sans Narrow" pitchFamily="34" charset="-52"/>
              </a:endParaRPr>
            </a:p>
            <a:p>
              <a:pPr lvl="0"/>
              <a:r>
                <a:rPr lang="en-US" altLang="en-US" sz="2400"/>
                <a:t>It has its own independent power supply, does not require laying cable communications</a:t>
              </a:r>
              <a:r>
                <a:rPr lang="ru-RU" altLang="en-US" sz="2400">
                  <a:latin typeface="PT Sans Narrow" pitchFamily="34" charset="-52"/>
                </a:rPr>
                <a:t>.</a:t>
              </a:r>
              <a:endParaRPr lang="en-US" altLang="en-US" sz="2400">
                <a:latin typeface="PT Sans Narrow" pitchFamily="34" charset="-52"/>
              </a:endParaRPr>
            </a:p>
          </p:txBody>
        </p:sp>
      </p:grpSp>
      <p:sp>
        <p:nvSpPr>
          <p:cNvPr id="14342" name="TextBox 2"/>
          <p:cNvSpPr/>
          <p:nvPr/>
        </p:nvSpPr>
        <p:spPr>
          <a:xfrm>
            <a:off x="0" y="5170488"/>
            <a:ext cx="4859338" cy="923925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/>
              <a:t>Effective border protection requires just 1 operator who will operate several AVANPOST systems</a:t>
            </a:r>
            <a:endParaRPr lang="en-US" altLang="ru-RU">
              <a:latin typeface="PT Sans Narrow" pitchFamily="34" charset="-52"/>
            </a:endParaRPr>
          </a:p>
        </p:txBody>
      </p:sp>
      <p:sp>
        <p:nvSpPr>
          <p:cNvPr id="14343" name="Прямоугольник 1"/>
          <p:cNvSpPr/>
          <p:nvPr/>
        </p:nvSpPr>
        <p:spPr>
          <a:xfrm>
            <a:off x="4716463" y="1700213"/>
            <a:ext cx="1152525" cy="4619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400">
                <a:ea typeface="Arial" pitchFamily="34" charset="0"/>
              </a:rPr>
              <a:t>Pass</a:t>
            </a:r>
            <a:r>
              <a:rPr lang="ru-RU" altLang="ru-RU" sz="2400">
                <a:ea typeface="Arial" pitchFamily="34" charset="0"/>
              </a:rPr>
              <a:t> 1</a:t>
            </a:r>
            <a:endParaRPr lang="ru-RU" altLang="ru-RU" sz="2400">
              <a:ea typeface="Arial" pitchFamily="34" charset="0"/>
            </a:endParaRPr>
          </a:p>
        </p:txBody>
      </p:sp>
      <p:sp>
        <p:nvSpPr>
          <p:cNvPr id="14344" name="Прямоугольник 1"/>
          <p:cNvSpPr/>
          <p:nvPr/>
        </p:nvSpPr>
        <p:spPr>
          <a:xfrm>
            <a:off x="6353175" y="1341438"/>
            <a:ext cx="115252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400">
                <a:ea typeface="Arial" pitchFamily="34" charset="0"/>
              </a:rPr>
              <a:t>Pass</a:t>
            </a:r>
            <a:r>
              <a:rPr lang="ru-RU" altLang="ru-RU" sz="2400">
                <a:ea typeface="Arial" pitchFamily="34" charset="0"/>
              </a:rPr>
              <a:t> 2</a:t>
            </a:r>
            <a:endParaRPr lang="ru-RU" altLang="ru-RU" sz="2400">
              <a:ea typeface="Arial" pitchFamily="34" charset="0"/>
            </a:endParaRPr>
          </a:p>
        </p:txBody>
      </p:sp>
      <p:sp>
        <p:nvSpPr>
          <p:cNvPr id="14345" name="Прямоугольник 1"/>
          <p:cNvSpPr/>
          <p:nvPr/>
        </p:nvSpPr>
        <p:spPr>
          <a:xfrm>
            <a:off x="8091488" y="1239838"/>
            <a:ext cx="115252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400">
                <a:ea typeface="Arial" pitchFamily="34" charset="0"/>
              </a:rPr>
              <a:t>Pass</a:t>
            </a:r>
            <a:r>
              <a:rPr lang="ru-RU" altLang="ru-RU" sz="2400">
                <a:ea typeface="Arial" pitchFamily="34" charset="0"/>
              </a:rPr>
              <a:t> 3</a:t>
            </a:r>
            <a:endParaRPr lang="ru-RU" altLang="ru-RU" sz="2400">
              <a:ea typeface="Arial" pitchFamily="34" charset="0"/>
            </a:endParaRPr>
          </a:p>
        </p:txBody>
      </p:sp>
      <p:sp>
        <p:nvSpPr>
          <p:cNvPr id="14346" name="Прямоугольник 1"/>
          <p:cNvSpPr/>
          <p:nvPr/>
        </p:nvSpPr>
        <p:spPr>
          <a:xfrm>
            <a:off x="7235825" y="5308600"/>
            <a:ext cx="1152525" cy="647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Border guard post  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6386" name="Рисунок 2"/>
          <p:cNvPicPr>
            <a:picLocks noChangeAspect="1"/>
          </p:cNvPicPr>
          <p:nvPr/>
        </p:nvPicPr>
        <p:blipFill>
          <a:blip r:embed="rId3"/>
          <a:srcRect l="9743"/>
          <a:stretch>
            <a:fillRect/>
          </a:stretch>
        </p:blipFill>
        <p:spPr>
          <a:xfrm>
            <a:off x="-36512" y="-9525"/>
            <a:ext cx="9180512" cy="57451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387" name="Прямоугольник 3"/>
          <p:cNvSpPr/>
          <p:nvPr/>
        </p:nvSpPr>
        <p:spPr>
          <a:xfrm>
            <a:off x="107950" y="-65087"/>
            <a:ext cx="4679950" cy="17240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4000">
                <a:latin typeface="PT Sans Narrow" pitchFamily="34" charset="-52"/>
              </a:rPr>
              <a:t>MUROM</a:t>
            </a:r>
            <a:endParaRPr lang="ru-RU" altLang="ru-RU" sz="4000">
              <a:latin typeface="PT Sans Narrow" pitchFamily="34" charset="-52"/>
            </a:endParaRPr>
          </a:p>
          <a:p>
            <a:pPr lvl="0"/>
            <a:r>
              <a:rPr lang="en-US" altLang="ru-RU" sz="2400">
                <a:latin typeface="PT Sans Narrow" pitchFamily="34" charset="-52"/>
              </a:rPr>
              <a:t>Autonomous fast deployment video and thermal imaging surveillance system</a:t>
            </a:r>
            <a:endParaRPr lang="ru-RU" altLang="ru-RU" sz="2400">
              <a:latin typeface="PT Sans Narrow" pitchFamily="34" charset="-52"/>
            </a:endParaRPr>
          </a:p>
          <a:p>
            <a:pPr lvl="0"/>
            <a:endParaRPr lang="ru-RU" altLang="ru-RU">
              <a:latin typeface="PT Sans Narrow" pitchFamily="34" charset="-52"/>
            </a:endParaRPr>
          </a:p>
        </p:txBody>
      </p:sp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107950" y="1639888"/>
            <a:ext cx="4681538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Deployment time – </a:t>
            </a: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30 </a:t>
            </a: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min</a:t>
            </a: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6389" name="Прямоугольник 6"/>
          <p:cNvSpPr/>
          <p:nvPr/>
        </p:nvSpPr>
        <p:spPr>
          <a:xfrm>
            <a:off x="0" y="3087688"/>
            <a:ext cx="4679950" cy="8302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2400" b="1">
                <a:latin typeface="PT Sans Narrow" pitchFamily="34" charset="-52"/>
              </a:rPr>
              <a:t>24/7 video surveillance </a:t>
            </a:r>
            <a:br>
              <a:rPr lang="en-US" altLang="ru-RU" sz="2400" b="1">
                <a:latin typeface="PT Sans Narrow" pitchFamily="34" charset="-52"/>
              </a:rPr>
            </a:br>
            <a:r>
              <a:rPr lang="en-US" altLang="ru-RU" sz="2400">
                <a:latin typeface="PT Sans Narrow" pitchFamily="34" charset="-52"/>
              </a:rPr>
              <a:t>in daylight and IR range</a:t>
            </a:r>
            <a:endParaRPr lang="ru-RU" altLang="ru-RU" sz="2400">
              <a:latin typeface="PT Sans Narrow" pitchFamily="34" charset="-52"/>
            </a:endParaRPr>
          </a:p>
        </p:txBody>
      </p:sp>
      <p:sp>
        <p:nvSpPr>
          <p:cNvPr id="16390" name="Прямоугольник 7"/>
          <p:cNvSpPr>
            <a:spLocks noChangeArrowheads="1"/>
          </p:cNvSpPr>
          <p:nvPr/>
        </p:nvSpPr>
        <p:spPr bwMode="auto">
          <a:xfrm>
            <a:off x="90488" y="5086350"/>
            <a:ext cx="3348037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Transportation</a:t>
            </a: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by</a:t>
            </a: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car</a:t>
            </a: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6022975" y="4410075"/>
            <a:ext cx="3024188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Fully autonomous</a:t>
            </a:r>
            <a:b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</a:b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LnTx/>
                <a:uFillTx/>
                <a:latin typeface="PT Sans Narrow" pitchFamily="34" charset="-52"/>
                <a:ea typeface="+mn-ea"/>
                <a:cs typeface="Lucida Sans Unicode" panose="020b0602030504020204" pitchFamily="34" charset="0"/>
              </a:rPr>
              <a:t>system</a:t>
            </a: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uLnTx/>
              <a:uFillTx/>
              <a:latin typeface="PT Sans Narrow" pitchFamily="34" charset="-52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6392" name="Прямоугольник 9"/>
          <p:cNvSpPr/>
          <p:nvPr/>
        </p:nvSpPr>
        <p:spPr>
          <a:xfrm rot="18900000">
            <a:off x="5895975" y="766763"/>
            <a:ext cx="4168775" cy="400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1600">
                <a:latin typeface="PT Sans Narrow" pitchFamily="34" charset="-52"/>
              </a:rPr>
              <a:t>Detection range </a:t>
            </a:r>
            <a:r>
              <a:rPr lang="ru-RU" altLang="ru-RU" sz="2000">
                <a:latin typeface="PT Sans Narrow" pitchFamily="34" charset="-52"/>
              </a:rPr>
              <a:t>10</a:t>
            </a:r>
            <a:r>
              <a:rPr lang="ru-RU" altLang="ru-RU" sz="1600">
                <a:latin typeface="PT Sans Narrow" pitchFamily="34" charset="-52"/>
              </a:rPr>
              <a:t> </a:t>
            </a:r>
            <a:r>
              <a:rPr lang="en-US" altLang="ru-RU" sz="1600">
                <a:latin typeface="PT Sans Narrow" pitchFamily="34" charset="-52"/>
              </a:rPr>
              <a:t>km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8434" name="Прямоугольник 2"/>
          <p:cNvSpPr/>
          <p:nvPr/>
        </p:nvSpPr>
        <p:spPr>
          <a:xfrm flipH="1">
            <a:off x="187325" y="2841625"/>
            <a:ext cx="6508750" cy="200025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FF7C80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sp>
        <p:nvSpPr>
          <p:cNvPr id="18435" name="AutoShape 2" descr="Image result for ÑÐ¸Ð»ÑÑÑ ÑÐµÐ»Ð¾Ð²ÐµÐºÐ°"/>
          <p:cNvSpPr>
            <a:spLocks noChangeAspect="1"/>
          </p:cNvSpPr>
          <p:nvPr/>
        </p:nvSpPr>
        <p:spPr>
          <a:xfrm>
            <a:off x="155575" y="1012825"/>
            <a:ext cx="304800" cy="30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endParaRPr lang="ru-RU" altLang="ru-RU">
              <a:latin typeface="PT Sans Narrow" pitchFamily="34" charset="-52"/>
            </a:endParaRPr>
          </a:p>
        </p:txBody>
      </p:sp>
      <p:pic>
        <p:nvPicPr>
          <p:cNvPr id="18436" name="Picture 6" descr="Image result for ÑÐ¸Ð»ÑÑÑ ÑÐµÐ»Ð¾Ð²ÐµÐºÐ°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914" b="5502"/>
          <a:stretch>
            <a:fillRect/>
          </a:stretch>
        </p:blipFill>
        <p:spPr>
          <a:xfrm>
            <a:off x="7967663" y="2032000"/>
            <a:ext cx="481012" cy="109378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37" name="Прямоугольник 6"/>
          <p:cNvSpPr/>
          <p:nvPr/>
        </p:nvSpPr>
        <p:spPr>
          <a:xfrm>
            <a:off x="153988" y="2365375"/>
            <a:ext cx="6126162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Human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daylight video camera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38" name="Прямоугольник 7"/>
          <p:cNvSpPr/>
          <p:nvPr/>
        </p:nvSpPr>
        <p:spPr>
          <a:xfrm>
            <a:off x="6704013" y="2757488"/>
            <a:ext cx="1412875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10000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39" name="Прямоугольник 11"/>
          <p:cNvSpPr/>
          <p:nvPr/>
        </p:nvSpPr>
        <p:spPr>
          <a:xfrm>
            <a:off x="153988" y="3067050"/>
            <a:ext cx="735171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Automobile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daylight video camera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40" name="Прямоугольник 15"/>
          <p:cNvSpPr/>
          <p:nvPr/>
        </p:nvSpPr>
        <p:spPr>
          <a:xfrm flipH="1">
            <a:off x="263525" y="4953000"/>
            <a:ext cx="5245100" cy="198438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009973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pic>
        <p:nvPicPr>
          <p:cNvPr id="18441" name="Picture 6" descr="Image result for ÑÐ¸Ð»ÑÑÑ ÑÐµÐ»Ð¾Ð²ÐµÐºÐ°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914" b="5502"/>
          <a:stretch>
            <a:fillRect/>
          </a:stretch>
        </p:blipFill>
        <p:spPr>
          <a:xfrm>
            <a:off x="8134350" y="4167188"/>
            <a:ext cx="538163" cy="122396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42" name="Прямоугольник 20"/>
          <p:cNvSpPr/>
          <p:nvPr/>
        </p:nvSpPr>
        <p:spPr>
          <a:xfrm>
            <a:off x="173038" y="4443413"/>
            <a:ext cx="7405687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Human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thermal imaging camera SDP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43" name="Прямоугольник 21"/>
          <p:cNvSpPr/>
          <p:nvPr/>
        </p:nvSpPr>
        <p:spPr>
          <a:xfrm>
            <a:off x="5632450" y="4879975"/>
            <a:ext cx="1303338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4000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44" name="Прямоугольник 25"/>
          <p:cNvSpPr/>
          <p:nvPr/>
        </p:nvSpPr>
        <p:spPr>
          <a:xfrm flipH="1">
            <a:off x="195263" y="3457575"/>
            <a:ext cx="6508750" cy="200025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FF7C80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pic>
        <p:nvPicPr>
          <p:cNvPr id="18445" name="Picture 8" descr="Image result for ÑÐ¸Ð»ÑÑÑ Ð´Ð¶Ð¸Ð¿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3050" y="2778125"/>
            <a:ext cx="1139825" cy="14144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46" name="Прямоугольник 28"/>
          <p:cNvSpPr/>
          <p:nvPr/>
        </p:nvSpPr>
        <p:spPr>
          <a:xfrm>
            <a:off x="179388" y="5391150"/>
            <a:ext cx="7405687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ru-RU" altLang="ru-RU">
                <a:latin typeface="PT Sans Narrow" pitchFamily="34" charset="-52"/>
              </a:rPr>
              <a:t>«</a:t>
            </a:r>
            <a:r>
              <a:rPr lang="en-US" altLang="ru-RU">
                <a:latin typeface="PT Sans Narrow" pitchFamily="34" charset="-52"/>
              </a:rPr>
              <a:t>Automobile</a:t>
            </a:r>
            <a:r>
              <a:rPr lang="ru-RU" altLang="ru-RU">
                <a:latin typeface="PT Sans Narrow" pitchFamily="34" charset="-52"/>
              </a:rPr>
              <a:t>» </a:t>
            </a:r>
            <a:r>
              <a:rPr lang="en-US" altLang="ru-RU">
                <a:latin typeface="PT Sans Narrow" pitchFamily="34" charset="-52"/>
              </a:rPr>
              <a:t>target detection by thermal imaging camera SDP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18447" name="Picture 8" descr="Image result for ÑÐ¸Ð»ÑÑÑ Ð´Ð¶Ð¸Ð¿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688" y="5214938"/>
            <a:ext cx="1287462" cy="159861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48" name="Прямоугольник 24"/>
          <p:cNvSpPr/>
          <p:nvPr/>
        </p:nvSpPr>
        <p:spPr>
          <a:xfrm>
            <a:off x="6557963" y="5810250"/>
            <a:ext cx="1303337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7900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49" name="Прямоугольник 31"/>
          <p:cNvSpPr/>
          <p:nvPr/>
        </p:nvSpPr>
        <p:spPr>
          <a:xfrm flipH="1">
            <a:off x="287338" y="5881688"/>
            <a:ext cx="6246812" cy="215900"/>
          </a:xfrm>
          <a:prstGeom prst="rect">
            <a:avLst/>
          </a:prstGeom>
          <a:gradFill rotWithShape="1">
            <a:gsLst>
              <a:gs pos="0">
                <a:srgbClr val="F0FFFB"/>
              </a:gs>
              <a:gs pos="100000">
                <a:srgbClr val="009973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>
            <a:no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marL="0" marR="0" lvl="0" indent="0" eaLnBrk="1" hangingPunct="1">
              <a:buClr>
                <a:srgbClr val="000000"/>
              </a:buClr>
              <a:buFont typeface="Times New Roman" pitchFamily="18" charset="0"/>
            </a:pPr>
            <a:endParaRPr lang="ru-RU" altLang="en-US">
              <a:latin typeface="PT Sans Narrow" pitchFamily="34" charset="-52"/>
            </a:endParaRPr>
          </a:p>
        </p:txBody>
      </p:sp>
      <p:sp>
        <p:nvSpPr>
          <p:cNvPr id="18450" name="Прямоугольник 37"/>
          <p:cNvSpPr/>
          <p:nvPr/>
        </p:nvSpPr>
        <p:spPr>
          <a:xfrm>
            <a:off x="6711950" y="3325813"/>
            <a:ext cx="1412875" cy="3698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>
                <a:latin typeface="PT Sans Narrow" pitchFamily="34" charset="-52"/>
              </a:rPr>
              <a:t>Up to</a:t>
            </a:r>
            <a:r>
              <a:rPr lang="ru-RU" altLang="ru-RU">
                <a:latin typeface="PT Sans Narrow" pitchFamily="34" charset="-52"/>
              </a:rPr>
              <a:t> 10000 </a:t>
            </a:r>
            <a:r>
              <a:rPr lang="en-US" altLang="ru-RU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18451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5"/>
            <a:ext cx="2354263" cy="22653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52" name="Прямоугольник 6"/>
          <p:cNvSpPr/>
          <p:nvPr/>
        </p:nvSpPr>
        <p:spPr>
          <a:xfrm>
            <a:off x="3471863" y="490538"/>
            <a:ext cx="5200650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1pPr>
            <a:lvl2pPr marL="742950" indent="-28575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2pPr>
            <a:lvl3pPr marL="11430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3pPr>
            <a:lvl4pPr marL="16002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4pPr>
            <a:lvl5pPr marL="2057400" indent="-228600" algn="l" defTabSz="449262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GB" altLang="en-US" sz="1800" b="0" i="0" u="none" baseline="0">
                <a:solidFill>
                  <a:schemeClr val="bg1"/>
                </a:solidFill>
                <a:effectLst/>
                <a:latin typeface="Arial" pitchFamily="34" charset="0"/>
                <a:ea typeface="Lucida Sans Unicode" pitchFamily="34" charset="0"/>
              </a:defRPr>
            </a:lvl5pPr>
          </a:lstStyle>
          <a:p>
            <a:pPr lvl="0"/>
            <a:r>
              <a:rPr lang="en-US" altLang="ru-RU" sz="3200">
                <a:latin typeface="PT Sans Narrow" pitchFamily="34" charset="-52"/>
              </a:rPr>
              <a:t>Optical Electronic Module </a:t>
            </a:r>
            <a:endParaRPr lang="ru-RU" altLang="ru-RU" sz="3200">
              <a:latin typeface="PT Sans Narrow" pitchFamily="34" charset="-52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aphicFrame>
        <p:nvGraphicFramePr>
          <p:cNvPr id="20482" name="Таблица 3"/>
          <p:cNvGraphicFramePr>
            <a:graphicFrameLocks noGrp="1"/>
          </p:cNvGraphicFramePr>
          <p:nvPr/>
        </p:nvGraphicFramePr>
        <p:xfrm>
          <a:off x="3276600" y="333375"/>
          <a:ext cx="5400675" cy="6347289"/>
        </p:xfrm>
        <a:graphic>
          <a:graphicData uri="http://schemas.openxmlformats.org/drawingml/2006/table">
            <a:tbl>
              <a:tblPr/>
              <a:tblGrid>
                <a:gridCol w="2227262"/>
                <a:gridCol w="2058988"/>
                <a:gridCol w="1114425"/>
              </a:tblGrid>
              <a:tr h="488950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Automatic scanning mode for pre-set control points with target detection</a:t>
                      </a:r>
                      <a:endParaRPr lang="ru-RU" altLang="ru-RU" sz="1100" i="1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 </a:t>
                      </a:r>
                      <a:r>
                        <a:rPr lang="ru-RU" altLang="ru-RU" sz="1200">
                          <a:ea typeface="Arial" pitchFamily="34" charset="0"/>
                        </a:rPr>
                        <a:t> 30</a:t>
                      </a:r>
                      <a:r>
                        <a:rPr lang="en-US" altLang="ru-RU" sz="1200">
                          <a:ea typeface="Arial" pitchFamily="34" charset="0"/>
                        </a:rPr>
                        <a:t> points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652462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100">
                          <a:ea typeface="Arial" pitchFamily="34" charset="0"/>
                        </a:rPr>
                        <a:t>Video image resolution at a frequency of 25 fps, pixels</a:t>
                      </a:r>
                      <a:br>
                        <a:rPr lang="en-US" altLang="en-US" sz="1100">
                          <a:ea typeface="Arial" pitchFamily="34" charset="0"/>
                        </a:rPr>
                      </a:br>
                      <a:r>
                        <a:rPr lang="en-US" altLang="en-US" sz="1100">
                          <a:ea typeface="Arial" pitchFamily="34" charset="0"/>
                        </a:rPr>
                        <a:t> -SDP-8615M thermal imaging camera</a:t>
                      </a:r>
                      <a:br>
                        <a:rPr lang="en-US" altLang="en-US" sz="1100">
                          <a:ea typeface="Arial" pitchFamily="34" charset="0"/>
                        </a:rPr>
                      </a:br>
                      <a:r>
                        <a:rPr lang="en-US" altLang="en-US" sz="1100">
                          <a:ea typeface="Arial" pitchFamily="34" charset="0"/>
                        </a:rPr>
                        <a:t>- long-range video camera</a:t>
                      </a:r>
                      <a:endParaRPr lang="ru-RU" altLang="ru-RU" sz="11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 </a:t>
                      </a:r>
                      <a:r>
                        <a:rPr lang="en-US" altLang="ru-RU" sz="1200">
                          <a:ea typeface="Arial" pitchFamily="34" charset="0"/>
                        </a:rPr>
                        <a:t>640x480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   2592х1944 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88950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Pointing the video camera at the target by two clicks of the “mouse” on the video image</a:t>
                      </a:r>
                      <a:endParaRPr lang="ru-RU" altLang="ru-RU" sz="11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Yes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488950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20638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100">
                          <a:ea typeface="Arial" pitchFamily="34" charset="0"/>
                        </a:rPr>
                        <a:t>Pointing the camera at at the target by two clicks of the “mouse” on the map</a:t>
                      </a:r>
                      <a:endParaRPr lang="ru-RU" altLang="ru-RU" sz="11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Yes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65150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100">
                          <a:ea typeface="Arial" pitchFamily="34" charset="0"/>
                        </a:rPr>
                        <a:t>The video camera sector of view: </a:t>
                      </a:r>
                      <a:br>
                        <a:rPr lang="en-US" altLang="en-US" sz="1100">
                          <a:ea typeface="Arial" pitchFamily="34" charset="0"/>
                        </a:rPr>
                      </a:br>
                      <a:r>
                        <a:rPr lang="en-US" altLang="en-US" sz="1100">
                          <a:ea typeface="Arial" pitchFamily="34" charset="0"/>
                        </a:rPr>
                        <a:t>- horizontally </a:t>
                      </a:r>
                      <a:endParaRPr lang="en-US" altLang="en-US" sz="1100">
                        <a:ea typeface="Arial" pitchFamily="34" charset="0"/>
                      </a:endParaRPr>
                    </a:p>
                    <a:p>
                      <a:pPr marL="0" lvl="0" indent="0" defTabSz="914400" eaLnBrk="1" hangingPunct="1"/>
                      <a:r>
                        <a:rPr lang="en-US" altLang="en-US" sz="1100">
                          <a:ea typeface="Arial" pitchFamily="34" charset="0"/>
                        </a:rPr>
                        <a:t>– vertically</a:t>
                      </a:r>
                      <a:endParaRPr lang="ru-RU" altLang="ru-RU" sz="11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de-DE" altLang="ru-RU" sz="1200">
                          <a:ea typeface="Arial" pitchFamily="34" charset="0"/>
                        </a:rPr>
                        <a:t> 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360</a:t>
                      </a:r>
                      <a:r>
                        <a:rPr lang="de-DE" altLang="ru-RU" sz="1200">
                          <a:ea typeface="Arial" pitchFamily="34" charset="0"/>
                        </a:rPr>
                        <a:t>°</a:t>
                      </a:r>
                      <a:endParaRPr lang="ru-RU" altLang="ru-RU" sz="1200">
                        <a:ea typeface="Arial" pitchFamily="34" charset="0"/>
                      </a:endParaRPr>
                    </a:p>
                    <a:p>
                      <a:pPr marL="0" lvl="0" indent="0" algn="ctr" defTabSz="914400" eaLnBrk="1" hangingPunct="1"/>
                      <a:r>
                        <a:rPr lang="de-DE" altLang="ru-RU" sz="1200">
                          <a:ea typeface="Arial" pitchFamily="34" charset="0"/>
                        </a:rPr>
                        <a:t>±45°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65112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Transmission distance of a radio relay communication channel</a:t>
                      </a:r>
                      <a:endParaRPr lang="ru-RU" altLang="ru-RU" sz="1200" i="1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</a:t>
                      </a:r>
                      <a:r>
                        <a:rPr lang="en-US" altLang="ru-RU" sz="1200">
                          <a:ea typeface="Arial" pitchFamily="34" charset="0"/>
                        </a:rPr>
                        <a:t>8km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531812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Speed of information transmission in the radio channel, not less than</a:t>
                      </a:r>
                      <a:endParaRPr lang="ru-RU" altLang="ru-RU" sz="1200" i="1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Up to</a:t>
                      </a:r>
                      <a:r>
                        <a:rPr lang="ru-RU" altLang="ru-RU" sz="1200">
                          <a:ea typeface="Arial" pitchFamily="34" charset="0"/>
                        </a:rPr>
                        <a:t> 40 </a:t>
                      </a:r>
                      <a:r>
                        <a:rPr lang="en-US" altLang="ru-RU" sz="1200">
                          <a:ea typeface="Arial" pitchFamily="34" charset="0"/>
                        </a:rPr>
                        <a:t>Mbit/sec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11138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Mast height, </a:t>
                      </a:r>
                      <a:r>
                        <a:rPr lang="ru-RU" altLang="ru-RU" sz="1200">
                          <a:ea typeface="Arial" pitchFamily="34" charset="0"/>
                        </a:rPr>
                        <a:t>STS-10903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5,2 </a:t>
                      </a:r>
                      <a:r>
                        <a:rPr lang="en-US" altLang="ru-RU" sz="1200">
                          <a:ea typeface="Arial" pitchFamily="34" charset="0"/>
                        </a:rPr>
                        <a:t>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11138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en-US" sz="1200">
                          <a:ea typeface="Arial" pitchFamily="34" charset="0"/>
                        </a:rPr>
                        <a:t>The power of the solar modules 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400 </a:t>
                      </a:r>
                      <a:r>
                        <a:rPr lang="en-US" altLang="ru-RU" sz="1200">
                          <a:ea typeface="Arial" pitchFamily="34" charset="0"/>
                        </a:rPr>
                        <a:t>W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11138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Battery total capacity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200 </a:t>
                      </a:r>
                      <a:r>
                        <a:rPr lang="en-US" altLang="ru-RU" sz="1200">
                          <a:ea typeface="Arial" pitchFamily="34" charset="0"/>
                        </a:rPr>
                        <a:t>Ah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65112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Remote monitoring of rechargeable batteries</a:t>
                      </a:r>
                      <a:endParaRPr lang="ru-RU" altLang="ru-RU" sz="1200" i="1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Yes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65112">
                <a:tc gridSpan="2"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The range of frequencies of radio relay communication</a:t>
                      </a:r>
                      <a:endParaRPr lang="ru-RU" altLang="ru-RU" sz="1200" i="1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5 </a:t>
                      </a:r>
                      <a:r>
                        <a:rPr lang="en-US" altLang="ru-RU" sz="1200">
                          <a:ea typeface="Arial" pitchFamily="34" charset="0"/>
                        </a:rPr>
                        <a:t>GHz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11138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Product lifetime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7 </a:t>
                      </a:r>
                      <a:r>
                        <a:rPr lang="en-US" altLang="ru-RU" sz="1200">
                          <a:ea typeface="Arial" pitchFamily="34" charset="0"/>
                        </a:rPr>
                        <a:t>years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57175">
                <a:tc rowSpan="2"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Power supply separate parts of the system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DC voltage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24</a:t>
                      </a:r>
                      <a:r>
                        <a:rPr lang="en-US" altLang="ru-RU" sz="1200">
                          <a:ea typeface="Arial" pitchFamily="34" charset="0"/>
                        </a:rPr>
                        <a:t>V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74638">
                <a:tc vMerge="1">
                  <a:txBody>
                    <a:bodyPr/>
                    <a:lstStyle/>
                    <a:p/>
                  </a:txBody>
                  <a:tcPr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B w="12700"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ru-RU" sz="1200">
                          <a:ea typeface="Arial" pitchFamily="34" charset="0"/>
                        </a:rPr>
                        <a:t>AC voltage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220В/50</a:t>
                      </a:r>
                      <a:r>
                        <a:rPr lang="en-US" altLang="ru-RU" sz="1200">
                          <a:ea typeface="Arial" pitchFamily="34" charset="0"/>
                        </a:rPr>
                        <a:t>Hz</a:t>
                      </a:r>
                      <a:endParaRPr lang="ru-RU" altLang="ru-RU" sz="1200" b="1">
                        <a:solidFill>
                          <a:srgbClr val="FF0000"/>
                        </a:solidFill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11138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Required number of people for deployment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3 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00025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Approximate deployment time by 2 people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en-US" altLang="ru-RU" sz="1200">
                          <a:ea typeface="Arial" pitchFamily="34" charset="0"/>
                        </a:rPr>
                        <a:t>2</a:t>
                      </a:r>
                      <a:r>
                        <a:rPr lang="ru-RU" altLang="ru-RU" sz="1200">
                          <a:ea typeface="Arial" pitchFamily="34" charset="0"/>
                        </a:rPr>
                        <a:t> </a:t>
                      </a:r>
                      <a:r>
                        <a:rPr lang="en-US" altLang="ru-RU" sz="1200">
                          <a:ea typeface="Arial" pitchFamily="34" charset="0"/>
                        </a:rPr>
                        <a:t>hours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  <a:tr h="265112">
                <a:tc gridSpan="2">
                  <a:txBody>
                    <a:bodyPr lIns="33495" tIns="8507" rIns="33495" bIns="8507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defTabSz="914400" eaLnBrk="1" hangingPunct="1">
                        <a:lnSpc>
                          <a:spcPct val="150000"/>
                        </a:lnSpc>
                      </a:pPr>
                      <a:r>
                        <a:rPr lang="en-US" altLang="en-US" sz="1200">
                          <a:ea typeface="Arial" pitchFamily="34" charset="0"/>
                        </a:rPr>
                        <a:t>Recovery time, no more than</a:t>
                      </a:r>
                      <a:endParaRPr lang="ru-RU" altLang="ru-RU" sz="1200" i="1">
                        <a:ea typeface="Arial" pitchFamily="34" charset="0"/>
                      </a:endParaRPr>
                    </a:p>
                  </a:txBody>
                  <a:tcPr marL="33495" marR="33495" marT="8507" marB="8507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  <a:tc hMerge="1">
                  <a:txBody>
                    <a:bodyPr/>
                    <a:lstStyle/>
                    <a:p/>
                  </a:txBody>
                  <a:tcPr>
                    <a:lnR w="12700"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</a:tcPr>
                </a:tc>
                <a:tc>
                  <a:txBody>
                    <a:bodyPr lIns="33495" tIns="8507" rIns="33495" bIns="8507" anchor="ctr" anchorCtr="0">
                      <a:noAutofit/>
                    </a:bodyPr>
                    <a:lstStyle>
                      <a:lvl1pPr marL="0" indent="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1pPr>
                      <a:lvl2pPr marL="742950" indent="-28575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2pPr>
                      <a:lvl3pPr marL="11430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3pPr>
                      <a:lvl4pPr marL="16002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4pPr>
                      <a:lvl5pPr marL="2057400" indent="-228600" algn="l" defTabSz="449262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GB" altLang="en-US" sz="1800" b="0" i="0" u="none" baseline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Lucida Sans Unicode" pitchFamily="34" charset="0"/>
                        </a:defRPr>
                      </a:lvl5pPr>
                    </a:lstStyle>
                    <a:p>
                      <a:pPr marL="0" lvl="0" indent="0" algn="ctr" defTabSz="914400" eaLnBrk="1" hangingPunct="1"/>
                      <a:r>
                        <a:rPr lang="ru-RU" altLang="ru-RU" sz="1200">
                          <a:ea typeface="Arial" pitchFamily="34" charset="0"/>
                        </a:rPr>
                        <a:t>5 </a:t>
                      </a:r>
                      <a:r>
                        <a:rPr lang="en-US" altLang="ru-RU" sz="1200">
                          <a:ea typeface="Arial" pitchFamily="34" charset="0"/>
                        </a:rPr>
                        <a:t>min.</a:t>
                      </a:r>
                      <a:endParaRPr lang="ru-RU" altLang="ru-RU" sz="1200">
                        <a:ea typeface="Arial" pitchFamily="34" charset="0"/>
                      </a:endParaRPr>
                    </a:p>
                  </a:txBody>
                  <a:tcPr marL="33495" marR="33495" marT="8507" marB="8507" anchor="ctr">
                    <a:lnL w="12700">
                      <a:solidFill>
                        <a:schemeClr val="bg1"/>
                      </a:solidFill>
                      <a:miter lim="800000"/>
                    </a:lnL>
                    <a:lnR w="12700">
                      <a:solidFill>
                        <a:schemeClr val="bg1"/>
                      </a:solidFill>
                      <a:miter lim="800000"/>
                    </a:lnR>
                    <a:lnT w="12700">
                      <a:solidFill>
                        <a:schemeClr val="bg1"/>
                      </a:solidFill>
                      <a:miter lim="800000"/>
                    </a:lnT>
                    <a:lnB w="12700">
                      <a:solidFill>
                        <a:schemeClr val="bg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543" name="Рисунок 8"/>
          <p:cNvPicPr>
            <a:picLocks noChangeAspect="1"/>
          </p:cNvPicPr>
          <p:nvPr/>
        </p:nvPicPr>
        <p:blipFill>
          <a:blip r:embed="rId3"/>
          <a:srcRect l="18755"/>
          <a:stretch>
            <a:fillRect/>
          </a:stretch>
        </p:blipFill>
        <p:spPr>
          <a:xfrm>
            <a:off x="179388" y="620713"/>
            <a:ext cx="2879725" cy="504031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3.14"/>
  <p:tag name="AS_TITLE" val="Aspose.Slides for .NET 2.0"/>
  <p:tag name="AS_VERSION" val="20.3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226</Paragraphs>
  <Slides>46</Slides>
  <Notes>41</Notes>
  <TotalTime>11488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baseType="lpstr" size="53">
      <vt:lpstr>Arial</vt:lpstr>
      <vt:lpstr>Lucida Sans Unicode</vt:lpstr>
      <vt:lpstr>Calibri</vt:lpstr>
      <vt:lpstr>Times New Roman</vt:lpstr>
      <vt:lpstr>PT Sans Narrow</vt:lpstr>
      <vt:lpstr>PT Sans Caption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Слайд 1</dc:title>
  <cp:revision>1581</cp:revision>
  <dcterms:created xsi:type="dcterms:W3CDTF">2008-04-04T11:54:52Z</dcterms:created>
  <dcterms:modified xsi:type="dcterms:W3CDTF">2020-07-06T05:52:36Z</dcterms:modified>
</cp:coreProperties>
</file>